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nva Sans" panose="020B0604020202020204" charset="0"/>
      <p:regular r:id="rId26"/>
    </p:embeddedFont>
    <p:embeddedFont>
      <p:font typeface="Canva Sans Bold" panose="020B0604020202020204" charset="0"/>
      <p:regular r:id="rId27"/>
      <p:bold r:id="rId28"/>
    </p:embeddedFont>
    <p:embeddedFont>
      <p:font typeface="Clear Sans Bold" panose="020B060402020202020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9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60"/>
      </p:cViewPr>
      <p:guideLst>
        <p:guide orient="horz" pos="2205"/>
        <p:guide pos="29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hyperlink" Target="tel:888195313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svg"/><Relationship Id="rId7" Type="http://schemas.openxmlformats.org/officeDocument/2006/relationships/image" Target="../media/image3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2.svg"/><Relationship Id="rId7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4.sv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6.svg"/><Relationship Id="rId7" Type="http://schemas.openxmlformats.org/officeDocument/2006/relationships/image" Target="../media/image72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7.png"/><Relationship Id="rId7" Type="http://schemas.openxmlformats.org/officeDocument/2006/relationships/image" Target="../media/image56.sv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27.png"/><Relationship Id="rId5" Type="http://schemas.openxmlformats.org/officeDocument/2006/relationships/image" Target="../media/image79.png"/><Relationship Id="rId10" Type="http://schemas.openxmlformats.org/officeDocument/2006/relationships/image" Target="../media/image81.GIF"/><Relationship Id="rId4" Type="http://schemas.openxmlformats.org/officeDocument/2006/relationships/image" Target="../media/image78.sv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56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tel:888195313" TargetMode="External"/><Relationship Id="rId3" Type="http://schemas.openxmlformats.org/officeDocument/2006/relationships/image" Target="../media/image3.GI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svg"/><Relationship Id="rId12" Type="http://schemas.openxmlformats.org/officeDocument/2006/relationships/hyperlink" Target="tel:888195313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23.png"/><Relationship Id="rId9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9" r="1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40336"/>
            <a:ext cx="18288000" cy="12252960"/>
          </a:xfrm>
          <a:custGeom>
            <a:avLst/>
            <a:gdLst/>
            <a:ahLst/>
            <a:cxnLst/>
            <a:rect l="l" t="t" r="r" b="b"/>
            <a:pathLst>
              <a:path w="18288000" h="12252960">
                <a:moveTo>
                  <a:pt x="0" y="0"/>
                </a:moveTo>
                <a:lnTo>
                  <a:pt x="18288000" y="0"/>
                </a:lnTo>
                <a:lnTo>
                  <a:pt x="18288000" y="12252960"/>
                </a:lnTo>
                <a:lnTo>
                  <a:pt x="0" y="12252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2419456" y="3349839"/>
            <a:ext cx="12731322" cy="1273132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57499" y="-2634274"/>
            <a:ext cx="5992614" cy="599261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38473" y="1690092"/>
            <a:ext cx="1473597" cy="147359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59300" y="6682287"/>
            <a:ext cx="793825" cy="79382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06089" y="7476111"/>
            <a:ext cx="793825" cy="79382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932" y="1690092"/>
            <a:ext cx="8460891" cy="846089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166390" y="3627683"/>
            <a:ext cx="9348758" cy="1370746"/>
            <a:chOff x="0" y="0"/>
            <a:chExt cx="12465010" cy="1827661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2465010" cy="1827661"/>
              <a:chOff x="0" y="0"/>
              <a:chExt cx="2770002" cy="40614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770002" cy="406147"/>
              </a:xfrm>
              <a:custGeom>
                <a:avLst/>
                <a:gdLst/>
                <a:ahLst/>
                <a:cxnLst/>
                <a:rect l="l" t="t" r="r" b="b"/>
                <a:pathLst>
                  <a:path w="2770002" h="406147">
                    <a:moveTo>
                      <a:pt x="134156" y="0"/>
                    </a:moveTo>
                    <a:lnTo>
                      <a:pt x="2635846" y="0"/>
                    </a:lnTo>
                    <a:cubicBezTo>
                      <a:pt x="2671427" y="0"/>
                      <a:pt x="2705550" y="14134"/>
                      <a:pt x="2730709" y="39293"/>
                    </a:cubicBezTo>
                    <a:cubicBezTo>
                      <a:pt x="2755868" y="64452"/>
                      <a:pt x="2770002" y="98576"/>
                      <a:pt x="2770002" y="134156"/>
                    </a:cubicBezTo>
                    <a:lnTo>
                      <a:pt x="2770002" y="271991"/>
                    </a:lnTo>
                    <a:cubicBezTo>
                      <a:pt x="2770002" y="307571"/>
                      <a:pt x="2755868" y="341694"/>
                      <a:pt x="2730709" y="366854"/>
                    </a:cubicBezTo>
                    <a:cubicBezTo>
                      <a:pt x="2705550" y="392013"/>
                      <a:pt x="2671427" y="406147"/>
                      <a:pt x="2635846" y="406147"/>
                    </a:cubicBezTo>
                    <a:lnTo>
                      <a:pt x="134156" y="406147"/>
                    </a:lnTo>
                    <a:cubicBezTo>
                      <a:pt x="98576" y="406147"/>
                      <a:pt x="64452" y="392013"/>
                      <a:pt x="39293" y="366854"/>
                    </a:cubicBezTo>
                    <a:cubicBezTo>
                      <a:pt x="14134" y="341694"/>
                      <a:pt x="0" y="307571"/>
                      <a:pt x="0" y="271991"/>
                    </a:cubicBezTo>
                    <a:lnTo>
                      <a:pt x="0" y="134156"/>
                    </a:lnTo>
                    <a:cubicBezTo>
                      <a:pt x="0" y="98576"/>
                      <a:pt x="14134" y="64452"/>
                      <a:pt x="39293" y="39293"/>
                    </a:cubicBezTo>
                    <a:cubicBezTo>
                      <a:pt x="64452" y="14134"/>
                      <a:pt x="98576" y="0"/>
                      <a:pt x="134156" y="0"/>
                    </a:cubicBezTo>
                    <a:close/>
                  </a:path>
                </a:pathLst>
              </a:custGeom>
              <a:solidFill>
                <a:srgbClr val="4A9FE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14111" tIns="14111" rIns="14111" bIns="14111" rtlCol="0" anchor="ctr"/>
              <a:lstStyle/>
              <a:p>
                <a:pPr algn="ctr">
                  <a:lnSpc>
                    <a:spcPts val="241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00304" y="254067"/>
              <a:ext cx="11664403" cy="150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035"/>
                </a:lnSpc>
              </a:pPr>
              <a:r>
                <a:rPr lang="en-US" sz="8280">
                  <a:solidFill>
                    <a:srgbClr val="FFFFFF"/>
                  </a:solidFill>
                  <a:latin typeface="Canva Sans Bold" panose="020B0803030501040103"/>
                </a:rPr>
                <a:t>HNT_DENTAL  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459248" y="8978775"/>
            <a:ext cx="11593877" cy="797607"/>
            <a:chOff x="0" y="0"/>
            <a:chExt cx="15458502" cy="106347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4294987" cy="865206"/>
              <a:chOff x="0" y="0"/>
              <a:chExt cx="3176664" cy="19226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176664" cy="192268"/>
              </a:xfrm>
              <a:custGeom>
                <a:avLst/>
                <a:gdLst/>
                <a:ahLst/>
                <a:cxnLst/>
                <a:rect l="l" t="t" r="r" b="b"/>
                <a:pathLst>
                  <a:path w="3176664" h="192268">
                    <a:moveTo>
                      <a:pt x="32495" y="0"/>
                    </a:moveTo>
                    <a:lnTo>
                      <a:pt x="3144169" y="0"/>
                    </a:lnTo>
                    <a:cubicBezTo>
                      <a:pt x="3162115" y="0"/>
                      <a:pt x="3176664" y="14548"/>
                      <a:pt x="3176664" y="32495"/>
                    </a:cubicBezTo>
                    <a:lnTo>
                      <a:pt x="3176664" y="159773"/>
                    </a:lnTo>
                    <a:cubicBezTo>
                      <a:pt x="3176664" y="177720"/>
                      <a:pt x="3162115" y="192268"/>
                      <a:pt x="3144169" y="192268"/>
                    </a:cubicBezTo>
                    <a:lnTo>
                      <a:pt x="32495" y="192268"/>
                    </a:lnTo>
                    <a:cubicBezTo>
                      <a:pt x="14548" y="192268"/>
                      <a:pt x="0" y="177720"/>
                      <a:pt x="0" y="159773"/>
                    </a:cubicBezTo>
                    <a:lnTo>
                      <a:pt x="0" y="32495"/>
                    </a:lnTo>
                    <a:cubicBezTo>
                      <a:pt x="0" y="14548"/>
                      <a:pt x="14548" y="0"/>
                      <a:pt x="3249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0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422720" y="131689"/>
              <a:ext cx="602749" cy="602749"/>
            </a:xfrm>
            <a:custGeom>
              <a:avLst/>
              <a:gdLst/>
              <a:ahLst/>
              <a:cxnLst/>
              <a:rect l="l" t="t" r="r" b="b"/>
              <a:pathLst>
                <a:path w="602749" h="602749">
                  <a:moveTo>
                    <a:pt x="0" y="0"/>
                  </a:moveTo>
                  <a:lnTo>
                    <a:pt x="602750" y="0"/>
                  </a:lnTo>
                  <a:lnTo>
                    <a:pt x="602750" y="602750"/>
                  </a:lnTo>
                  <a:lnTo>
                    <a:pt x="0" y="602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371706" y="143416"/>
              <a:ext cx="579297" cy="579297"/>
            </a:xfrm>
            <a:custGeom>
              <a:avLst/>
              <a:gdLst/>
              <a:ahLst/>
              <a:cxnLst/>
              <a:rect l="l" t="t" r="r" b="b"/>
              <a:pathLst>
                <a:path w="579297" h="579297">
                  <a:moveTo>
                    <a:pt x="0" y="0"/>
                  </a:moveTo>
                  <a:lnTo>
                    <a:pt x="579297" y="0"/>
                  </a:lnTo>
                  <a:lnTo>
                    <a:pt x="579297" y="579297"/>
                  </a:lnTo>
                  <a:lnTo>
                    <a:pt x="0" y="57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0045147" y="131689"/>
              <a:ext cx="602749" cy="602749"/>
            </a:xfrm>
            <a:custGeom>
              <a:avLst/>
              <a:gdLst/>
              <a:ahLst/>
              <a:cxnLst/>
              <a:rect l="l" t="t" r="r" b="b"/>
              <a:pathLst>
                <a:path w="602749" h="602749">
                  <a:moveTo>
                    <a:pt x="0" y="0"/>
                  </a:moveTo>
                  <a:lnTo>
                    <a:pt x="602750" y="0"/>
                  </a:lnTo>
                  <a:lnTo>
                    <a:pt x="602750" y="602750"/>
                  </a:lnTo>
                  <a:lnTo>
                    <a:pt x="0" y="602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91068" y="202664"/>
              <a:ext cx="3052771" cy="417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5"/>
                </a:lnSpc>
              </a:pPr>
              <a:r>
                <a:rPr lang="en-US" sz="1910" u="sng">
                  <a:solidFill>
                    <a:srgbClr val="000000"/>
                  </a:solidFill>
                  <a:latin typeface="Canva Sans" panose="020B0503030501040103"/>
                  <a:hlinkClick r:id="rId11" tooltip="tel:888195313"/>
                </a:rPr>
                <a:t>0</a:t>
              </a:r>
              <a:r>
                <a:rPr lang="en-US" sz="1910">
                  <a:solidFill>
                    <a:srgbClr val="000000"/>
                  </a:solidFill>
                  <a:latin typeface="Canva Sans" panose="020B0503030501040103"/>
                </a:rPr>
                <a:t>984118075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5150283" y="201091"/>
              <a:ext cx="4791796" cy="86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5"/>
                </a:lnSpc>
              </a:pPr>
              <a:r>
                <a:rPr lang="en-US" sz="1910">
                  <a:solidFill>
                    <a:srgbClr val="000000"/>
                  </a:solidFill>
                  <a:latin typeface="Canva Sans" panose="020B0503030501040103"/>
                </a:rPr>
                <a:t>hntdental@gmail.com</a:t>
              </a:r>
            </a:p>
            <a:p>
              <a:pPr>
                <a:lnSpc>
                  <a:spcPts val="2675"/>
                </a:lnSpc>
                <a:spcBef>
                  <a:spcPct val="0"/>
                </a:spcBef>
              </a:pPr>
              <a:endParaRPr lang="en-US" sz="1910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0864379" y="201083"/>
              <a:ext cx="4594124" cy="86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5"/>
                </a:lnSpc>
              </a:pPr>
              <a:r>
                <a:rPr lang="en-US" sz="1910">
                  <a:solidFill>
                    <a:srgbClr val="000000"/>
                  </a:solidFill>
                  <a:latin typeface="Canva Sans" panose="020B0503030501040103"/>
                </a:rPr>
                <a:t>https://hntdental.azurewebsites.net/</a:t>
              </a:r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105784" y="150356"/>
            <a:ext cx="1071597" cy="1071592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 rot="-279944">
            <a:off x="1317919" y="4015856"/>
            <a:ext cx="6591296" cy="4301920"/>
            <a:chOff x="0" y="0"/>
            <a:chExt cx="19050000" cy="12433300"/>
          </a:xfrm>
        </p:grpSpPr>
        <p:sp>
          <p:nvSpPr>
            <p:cNvPr id="38" name="Freeform 38"/>
            <p:cNvSpPr/>
            <p:nvPr/>
          </p:nvSpPr>
          <p:spPr>
            <a:xfrm>
              <a:off x="1452880" y="587121"/>
              <a:ext cx="16166846" cy="10116185"/>
            </a:xfrm>
            <a:custGeom>
              <a:avLst/>
              <a:gdLst/>
              <a:ahLst/>
              <a:cxnLst/>
              <a:rect l="l" t="t" r="r" b="b"/>
              <a:pathLst>
                <a:path w="16166846" h="10116185">
                  <a:moveTo>
                    <a:pt x="16166846" y="0"/>
                  </a:moveTo>
                  <a:lnTo>
                    <a:pt x="16166846" y="10116185"/>
                  </a:lnTo>
                  <a:lnTo>
                    <a:pt x="0" y="10116185"/>
                  </a:lnTo>
                  <a:lnTo>
                    <a:pt x="0" y="0"/>
                  </a:lnTo>
                  <a:lnTo>
                    <a:pt x="16166846" y="0"/>
                  </a:lnTo>
                  <a:close/>
                </a:path>
              </a:pathLst>
            </a:custGeom>
            <a:blipFill>
              <a:blip r:embed="rId13"/>
              <a:stretch>
                <a:fillRect l="-13103" r="-1310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14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8307938" y="2246703"/>
            <a:ext cx="9065662" cy="69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90"/>
              </a:lnSpc>
            </a:pPr>
            <a:r>
              <a:rPr lang="en-US" sz="5555" b="1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Sự kiện ra mắt ứng dụng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0" y="1337718"/>
            <a:ext cx="328316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840">
                <a:solidFill>
                  <a:srgbClr val="404040"/>
                </a:solidFill>
                <a:latin typeface="Canva Sans Bold" panose="020B0803030501040103"/>
              </a:rPr>
              <a:t>Nha Khoa HNT_Dental</a:t>
            </a:r>
          </a:p>
          <a:p>
            <a:pPr algn="ctr">
              <a:lnSpc>
                <a:spcPts val="2300"/>
              </a:lnSpc>
            </a:pPr>
            <a:r>
              <a:rPr lang="en-US" sz="184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Uy tín - Chất lượng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62886" y="5617554"/>
            <a:ext cx="8009037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10"/>
              </a:lnSpc>
            </a:pPr>
            <a:r>
              <a:rPr lang="en-US" sz="258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Thời gian: 15:00 - Ngày 09 tháng 11 năm 2022</a:t>
            </a:r>
          </a:p>
          <a:p>
            <a:pPr algn="just">
              <a:lnSpc>
                <a:spcPts val="3610"/>
              </a:lnSpc>
            </a:pPr>
            <a:r>
              <a:rPr lang="en-US" sz="258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Địa điểm: Phòng 310 - Delta - Đại Học FPT Hòa Lạc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666" y="5143500"/>
            <a:ext cx="4508247" cy="4114800"/>
          </a:xfrm>
          <a:custGeom>
            <a:avLst/>
            <a:gdLst/>
            <a:ahLst/>
            <a:cxnLst/>
            <a:rect l="l" t="t" r="r" b="b"/>
            <a:pathLst>
              <a:path w="4508247" h="4114800">
                <a:moveTo>
                  <a:pt x="0" y="0"/>
                </a:moveTo>
                <a:lnTo>
                  <a:pt x="4508247" y="0"/>
                </a:lnTo>
                <a:lnTo>
                  <a:pt x="4508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924343" y="2041126"/>
            <a:ext cx="6391922" cy="7217174"/>
            <a:chOff x="0" y="0"/>
            <a:chExt cx="8522563" cy="96228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22563" cy="5486400"/>
            </a:xfrm>
            <a:custGeom>
              <a:avLst/>
              <a:gdLst/>
              <a:ahLst/>
              <a:cxnLst/>
              <a:rect l="l" t="t" r="r" b="b"/>
              <a:pathLst>
                <a:path w="8522563" h="5486400">
                  <a:moveTo>
                    <a:pt x="0" y="0"/>
                  </a:moveTo>
                  <a:lnTo>
                    <a:pt x="8522563" y="0"/>
                  </a:lnTo>
                  <a:lnTo>
                    <a:pt x="852256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71087" y="4136498"/>
              <a:ext cx="6580390" cy="5486400"/>
            </a:xfrm>
            <a:custGeom>
              <a:avLst/>
              <a:gdLst/>
              <a:ahLst/>
              <a:cxnLst/>
              <a:rect l="l" t="t" r="r" b="b"/>
              <a:pathLst>
                <a:path w="6580390" h="5486400">
                  <a:moveTo>
                    <a:pt x="0" y="0"/>
                  </a:moveTo>
                  <a:lnTo>
                    <a:pt x="6580389" y="0"/>
                  </a:lnTo>
                  <a:lnTo>
                    <a:pt x="658038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161040" y="248666"/>
              <a:ext cx="6200672" cy="3773255"/>
            </a:xfrm>
            <a:custGeom>
              <a:avLst/>
              <a:gdLst/>
              <a:ahLst/>
              <a:cxnLst/>
              <a:rect l="l" t="t" r="r" b="b"/>
              <a:pathLst>
                <a:path w="6200672" h="3773255">
                  <a:moveTo>
                    <a:pt x="0" y="0"/>
                  </a:moveTo>
                  <a:lnTo>
                    <a:pt x="6200673" y="0"/>
                  </a:lnTo>
                  <a:lnTo>
                    <a:pt x="6200673" y="3773255"/>
                  </a:lnTo>
                  <a:lnTo>
                    <a:pt x="0" y="3773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1624" b="-116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08455" y="2227580"/>
            <a:ext cx="6992620" cy="2461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Dashboard thống kê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666" y="4924680"/>
            <a:ext cx="4705073" cy="4114800"/>
          </a:xfrm>
          <a:custGeom>
            <a:avLst/>
            <a:gdLst/>
            <a:ahLst/>
            <a:cxnLst/>
            <a:rect l="l" t="t" r="r" b="b"/>
            <a:pathLst>
              <a:path w="4705073" h="4114800">
                <a:moveTo>
                  <a:pt x="0" y="0"/>
                </a:moveTo>
                <a:lnTo>
                  <a:pt x="4705072" y="0"/>
                </a:lnTo>
                <a:lnTo>
                  <a:pt x="47050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134877" y="2002008"/>
            <a:ext cx="6391922" cy="7256292"/>
            <a:chOff x="0" y="0"/>
            <a:chExt cx="8522563" cy="96750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22563" cy="5486400"/>
            </a:xfrm>
            <a:custGeom>
              <a:avLst/>
              <a:gdLst/>
              <a:ahLst/>
              <a:cxnLst/>
              <a:rect l="l" t="t" r="r" b="b"/>
              <a:pathLst>
                <a:path w="8522563" h="5486400">
                  <a:moveTo>
                    <a:pt x="0" y="0"/>
                  </a:moveTo>
                  <a:lnTo>
                    <a:pt x="8522563" y="0"/>
                  </a:lnTo>
                  <a:lnTo>
                    <a:pt x="852256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58561" y="300825"/>
              <a:ext cx="6190441" cy="3712888"/>
            </a:xfrm>
            <a:custGeom>
              <a:avLst/>
              <a:gdLst/>
              <a:ahLst/>
              <a:cxnLst/>
              <a:rect l="l" t="t" r="r" b="b"/>
              <a:pathLst>
                <a:path w="6190441" h="3712888">
                  <a:moveTo>
                    <a:pt x="0" y="0"/>
                  </a:moveTo>
                  <a:lnTo>
                    <a:pt x="6190441" y="0"/>
                  </a:lnTo>
                  <a:lnTo>
                    <a:pt x="6190441" y="3712887"/>
                  </a:lnTo>
                  <a:lnTo>
                    <a:pt x="0" y="371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044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971087" y="4188657"/>
              <a:ext cx="6580390" cy="5486400"/>
            </a:xfrm>
            <a:custGeom>
              <a:avLst/>
              <a:gdLst/>
              <a:ahLst/>
              <a:cxnLst/>
              <a:rect l="l" t="t" r="r" b="b"/>
              <a:pathLst>
                <a:path w="6580390" h="5486400">
                  <a:moveTo>
                    <a:pt x="0" y="0"/>
                  </a:moveTo>
                  <a:lnTo>
                    <a:pt x="6580389" y="0"/>
                  </a:lnTo>
                  <a:lnTo>
                    <a:pt x="658038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08666" y="2227626"/>
            <a:ext cx="8587362" cy="2461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Dịch vụ, và nhiều tiện ích khác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95802" y="1104960"/>
            <a:ext cx="7173179" cy="3611878"/>
            <a:chOff x="0" y="-317492"/>
            <a:chExt cx="1708811" cy="8604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811" cy="270403"/>
            </a:xfrm>
            <a:custGeom>
              <a:avLst/>
              <a:gdLst/>
              <a:ahLst/>
              <a:cxnLst/>
              <a:rect l="l" t="t" r="r" b="b"/>
              <a:pathLst>
                <a:path w="1708811" h="270403">
                  <a:moveTo>
                    <a:pt x="55044" y="0"/>
                  </a:moveTo>
                  <a:lnTo>
                    <a:pt x="1653767" y="0"/>
                  </a:lnTo>
                  <a:cubicBezTo>
                    <a:pt x="1668366" y="0"/>
                    <a:pt x="1682366" y="5799"/>
                    <a:pt x="1692689" y="16122"/>
                  </a:cubicBezTo>
                  <a:cubicBezTo>
                    <a:pt x="1703012" y="26445"/>
                    <a:pt x="1708811" y="40445"/>
                    <a:pt x="1708811" y="55044"/>
                  </a:cubicBezTo>
                  <a:lnTo>
                    <a:pt x="1708811" y="215360"/>
                  </a:lnTo>
                  <a:cubicBezTo>
                    <a:pt x="1708811" y="245759"/>
                    <a:pt x="1684167" y="270403"/>
                    <a:pt x="1653767" y="270403"/>
                  </a:cubicBezTo>
                  <a:lnTo>
                    <a:pt x="55044" y="270403"/>
                  </a:lnTo>
                  <a:cubicBezTo>
                    <a:pt x="40445" y="270403"/>
                    <a:pt x="26445" y="264604"/>
                    <a:pt x="16122" y="254281"/>
                  </a:cubicBezTo>
                  <a:cubicBezTo>
                    <a:pt x="5799" y="243959"/>
                    <a:pt x="0" y="229958"/>
                    <a:pt x="0" y="215360"/>
                  </a:cubicBezTo>
                  <a:lnTo>
                    <a:pt x="0" y="55044"/>
                  </a:lnTo>
                  <a:cubicBezTo>
                    <a:pt x="0" y="40445"/>
                    <a:pt x="5799" y="26445"/>
                    <a:pt x="16122" y="16122"/>
                  </a:cubicBezTo>
                  <a:cubicBezTo>
                    <a:pt x="26445" y="5799"/>
                    <a:pt x="40445" y="0"/>
                    <a:pt x="550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7847" y="-317492"/>
              <a:ext cx="1234373" cy="860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0"/>
                </a:lnSpc>
              </a:pPr>
              <a:r>
                <a:rPr lang="en-US" sz="2620">
                  <a:solidFill>
                    <a:srgbClr val="2C92D5"/>
                  </a:solidFill>
                  <a:latin typeface="Times New Roman" panose="02020603050405020304" charset="0"/>
                  <a:cs typeface="Times New Roman" panose="02020603050405020304" charset="0"/>
                </a:rPr>
                <a:t>Hãy chia sẻ đánh giá của bạn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95802" y="3390584"/>
            <a:ext cx="7173179" cy="3611880"/>
            <a:chOff x="0" y="-297097"/>
            <a:chExt cx="1708811" cy="860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8811" cy="285816"/>
            </a:xfrm>
            <a:custGeom>
              <a:avLst/>
              <a:gdLst/>
              <a:ahLst/>
              <a:cxnLst/>
              <a:rect l="l" t="t" r="r" b="b"/>
              <a:pathLst>
                <a:path w="1708811" h="285816">
                  <a:moveTo>
                    <a:pt x="55044" y="0"/>
                  </a:moveTo>
                  <a:lnTo>
                    <a:pt x="1653767" y="0"/>
                  </a:lnTo>
                  <a:cubicBezTo>
                    <a:pt x="1668366" y="0"/>
                    <a:pt x="1682366" y="5799"/>
                    <a:pt x="1692689" y="16122"/>
                  </a:cubicBezTo>
                  <a:cubicBezTo>
                    <a:pt x="1703012" y="26445"/>
                    <a:pt x="1708811" y="40445"/>
                    <a:pt x="1708811" y="55044"/>
                  </a:cubicBezTo>
                  <a:lnTo>
                    <a:pt x="1708811" y="230772"/>
                  </a:lnTo>
                  <a:cubicBezTo>
                    <a:pt x="1708811" y="261172"/>
                    <a:pt x="1684167" y="285816"/>
                    <a:pt x="1653767" y="285816"/>
                  </a:cubicBezTo>
                  <a:lnTo>
                    <a:pt x="55044" y="285816"/>
                  </a:lnTo>
                  <a:cubicBezTo>
                    <a:pt x="40445" y="285816"/>
                    <a:pt x="26445" y="280017"/>
                    <a:pt x="16122" y="269694"/>
                  </a:cubicBezTo>
                  <a:cubicBezTo>
                    <a:pt x="5799" y="259371"/>
                    <a:pt x="0" y="245371"/>
                    <a:pt x="0" y="230772"/>
                  </a:cubicBezTo>
                  <a:lnTo>
                    <a:pt x="0" y="55044"/>
                  </a:lnTo>
                  <a:cubicBezTo>
                    <a:pt x="0" y="40445"/>
                    <a:pt x="5799" y="26445"/>
                    <a:pt x="16122" y="16122"/>
                  </a:cubicBezTo>
                  <a:cubicBezTo>
                    <a:pt x="26445" y="5799"/>
                    <a:pt x="40445" y="0"/>
                    <a:pt x="550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0779" y="-297097"/>
              <a:ext cx="1524964" cy="860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0"/>
                </a:lnSpc>
              </a:pPr>
              <a:r>
                <a:rPr lang="en-US" sz="2620">
                  <a:solidFill>
                    <a:srgbClr val="2C92D5"/>
                  </a:solidFill>
                  <a:latin typeface="Times New Roman" panose="02020603050405020304" charset="0"/>
                  <a:cs typeface="Times New Roman" panose="02020603050405020304" charset="0"/>
                </a:rPr>
                <a:t>Giúp chúng tôi nâng cao chất lượng dịch vụ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629793" y="6057594"/>
            <a:ext cx="4220308" cy="4114800"/>
          </a:xfrm>
          <a:custGeom>
            <a:avLst/>
            <a:gdLst/>
            <a:ahLst/>
            <a:cxnLst/>
            <a:rect l="l" t="t" r="r" b="b"/>
            <a:pathLst>
              <a:path w="4220308" h="4114800">
                <a:moveTo>
                  <a:pt x="0" y="0"/>
                </a:moveTo>
                <a:lnTo>
                  <a:pt x="4220307" y="0"/>
                </a:lnTo>
                <a:lnTo>
                  <a:pt x="42203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49218" y="2014540"/>
            <a:ext cx="9146584" cy="5246370"/>
            <a:chOff x="0" y="0"/>
            <a:chExt cx="7981950" cy="4578350"/>
          </a:xfrm>
        </p:grpSpPr>
        <p:sp>
          <p:nvSpPr>
            <p:cNvPr id="10" name="Freeform 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0711" t="-44755" r="-100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193088" y="6491983"/>
            <a:ext cx="4019180" cy="2623185"/>
            <a:chOff x="0" y="0"/>
            <a:chExt cx="19050000" cy="12433300"/>
          </a:xfrm>
        </p:grpSpPr>
        <p:sp>
          <p:nvSpPr>
            <p:cNvPr id="3" name="Freeform 3"/>
            <p:cNvSpPr/>
            <p:nvPr/>
          </p:nvSpPr>
          <p:spPr>
            <a:xfrm>
              <a:off x="1452880" y="587121"/>
              <a:ext cx="16166846" cy="10116185"/>
            </a:xfrm>
            <a:custGeom>
              <a:avLst/>
              <a:gdLst/>
              <a:ahLst/>
              <a:cxnLst/>
              <a:rect l="l" t="t" r="r" b="b"/>
              <a:pathLst>
                <a:path w="16166846" h="10116185">
                  <a:moveTo>
                    <a:pt x="16166846" y="0"/>
                  </a:moveTo>
                  <a:lnTo>
                    <a:pt x="16166846" y="10116185"/>
                  </a:lnTo>
                  <a:lnTo>
                    <a:pt x="0" y="10116185"/>
                  </a:lnTo>
                  <a:lnTo>
                    <a:pt x="0" y="0"/>
                  </a:lnTo>
                  <a:lnTo>
                    <a:pt x="16166846" y="0"/>
                  </a:lnTo>
                  <a:close/>
                </a:path>
              </a:pathLst>
            </a:custGeom>
            <a:blipFill>
              <a:blip r:embed="rId2"/>
              <a:stretch>
                <a:fillRect t="-5354" b="-535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240120" y="6491983"/>
            <a:ext cx="4019180" cy="2623185"/>
            <a:chOff x="0" y="0"/>
            <a:chExt cx="19050000" cy="12433300"/>
          </a:xfrm>
        </p:grpSpPr>
        <p:sp>
          <p:nvSpPr>
            <p:cNvPr id="6" name="Freeform 6"/>
            <p:cNvSpPr/>
            <p:nvPr/>
          </p:nvSpPr>
          <p:spPr>
            <a:xfrm>
              <a:off x="1452880" y="587121"/>
              <a:ext cx="16166846" cy="10116185"/>
            </a:xfrm>
            <a:custGeom>
              <a:avLst/>
              <a:gdLst/>
              <a:ahLst/>
              <a:cxnLst/>
              <a:rect l="l" t="t" r="r" b="b"/>
              <a:pathLst>
                <a:path w="16166846" h="10116185">
                  <a:moveTo>
                    <a:pt x="16166846" y="0"/>
                  </a:moveTo>
                  <a:lnTo>
                    <a:pt x="16166846" y="10116185"/>
                  </a:lnTo>
                  <a:lnTo>
                    <a:pt x="0" y="10116185"/>
                  </a:lnTo>
                  <a:lnTo>
                    <a:pt x="0" y="0"/>
                  </a:lnTo>
                  <a:lnTo>
                    <a:pt x="16166846" y="0"/>
                  </a:lnTo>
                  <a:close/>
                </a:path>
              </a:pathLst>
            </a:custGeom>
            <a:blipFill>
              <a:blip r:embed="rId4"/>
              <a:stretch>
                <a:fillRect t="-19349" b="-19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205302" y="1248957"/>
            <a:ext cx="4019180" cy="2623185"/>
            <a:chOff x="0" y="0"/>
            <a:chExt cx="19050000" cy="12433300"/>
          </a:xfrm>
        </p:grpSpPr>
        <p:sp>
          <p:nvSpPr>
            <p:cNvPr id="9" name="Freeform 9"/>
            <p:cNvSpPr/>
            <p:nvPr/>
          </p:nvSpPr>
          <p:spPr>
            <a:xfrm>
              <a:off x="1452880" y="587121"/>
              <a:ext cx="16166846" cy="10116185"/>
            </a:xfrm>
            <a:custGeom>
              <a:avLst/>
              <a:gdLst/>
              <a:ahLst/>
              <a:cxnLst/>
              <a:rect l="l" t="t" r="r" b="b"/>
              <a:pathLst>
                <a:path w="16166846" h="10116185">
                  <a:moveTo>
                    <a:pt x="16166846" y="0"/>
                  </a:moveTo>
                  <a:lnTo>
                    <a:pt x="16166846" y="10116185"/>
                  </a:lnTo>
                  <a:lnTo>
                    <a:pt x="0" y="10116185"/>
                  </a:lnTo>
                  <a:lnTo>
                    <a:pt x="0" y="0"/>
                  </a:lnTo>
                  <a:lnTo>
                    <a:pt x="16166846" y="0"/>
                  </a:lnTo>
                  <a:close/>
                </a:path>
              </a:pathLst>
            </a:custGeom>
            <a:blipFill>
              <a:blip r:embed="rId5"/>
              <a:stretch>
                <a:fillRect t="-23205" b="-2320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312343" y="4166111"/>
            <a:ext cx="8066521" cy="133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7460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Nội dung đa dạng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04135" y="1248957"/>
            <a:ext cx="4019180" cy="2623185"/>
            <a:chOff x="0" y="0"/>
            <a:chExt cx="19050000" cy="12433300"/>
          </a:xfrm>
        </p:grpSpPr>
        <p:sp>
          <p:nvSpPr>
            <p:cNvPr id="13" name="Freeform 13"/>
            <p:cNvSpPr/>
            <p:nvPr/>
          </p:nvSpPr>
          <p:spPr>
            <a:xfrm>
              <a:off x="1452880" y="587121"/>
              <a:ext cx="16166846" cy="10116185"/>
            </a:xfrm>
            <a:custGeom>
              <a:avLst/>
              <a:gdLst/>
              <a:ahLst/>
              <a:cxnLst/>
              <a:rect l="l" t="t" r="r" b="b"/>
              <a:pathLst>
                <a:path w="16166846" h="10116185">
                  <a:moveTo>
                    <a:pt x="16166846" y="0"/>
                  </a:moveTo>
                  <a:lnTo>
                    <a:pt x="16166846" y="10116185"/>
                  </a:lnTo>
                  <a:lnTo>
                    <a:pt x="0" y="10116185"/>
                  </a:lnTo>
                  <a:lnTo>
                    <a:pt x="0" y="0"/>
                  </a:lnTo>
                  <a:lnTo>
                    <a:pt x="16166846" y="0"/>
                  </a:lnTo>
                  <a:close/>
                </a:path>
              </a:pathLst>
            </a:custGeom>
            <a:blipFill>
              <a:blip r:embed="rId6"/>
              <a:stretch>
                <a:fillRect t="-46157" b="-4615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46056" y="6491983"/>
            <a:ext cx="4019180" cy="2623185"/>
            <a:chOff x="0" y="0"/>
            <a:chExt cx="19050000" cy="12433300"/>
          </a:xfrm>
        </p:grpSpPr>
        <p:sp>
          <p:nvSpPr>
            <p:cNvPr id="16" name="Freeform 16"/>
            <p:cNvSpPr/>
            <p:nvPr/>
          </p:nvSpPr>
          <p:spPr>
            <a:xfrm>
              <a:off x="1452880" y="587121"/>
              <a:ext cx="16166846" cy="10116185"/>
            </a:xfrm>
            <a:custGeom>
              <a:avLst/>
              <a:gdLst/>
              <a:ahLst/>
              <a:cxnLst/>
              <a:rect l="l" t="t" r="r" b="b"/>
              <a:pathLst>
                <a:path w="16166846" h="10116185">
                  <a:moveTo>
                    <a:pt x="16166846" y="0"/>
                  </a:moveTo>
                  <a:lnTo>
                    <a:pt x="16166846" y="10116185"/>
                  </a:lnTo>
                  <a:lnTo>
                    <a:pt x="0" y="10116185"/>
                  </a:lnTo>
                  <a:lnTo>
                    <a:pt x="0" y="0"/>
                  </a:lnTo>
                  <a:lnTo>
                    <a:pt x="16166846" y="0"/>
                  </a:lnTo>
                  <a:close/>
                </a:path>
              </a:pathLst>
            </a:custGeom>
            <a:blipFill>
              <a:blip r:embed="rId7"/>
              <a:stretch>
                <a:fillRect t="-19964" b="-1996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18937" y="0"/>
            <a:ext cx="12169063" cy="10287000"/>
          </a:xfrm>
          <a:custGeom>
            <a:avLst/>
            <a:gdLst/>
            <a:ahLst/>
            <a:cxnLst/>
            <a:rect l="l" t="t" r="r" b="b"/>
            <a:pathLst>
              <a:path w="12169063" h="10287000">
                <a:moveTo>
                  <a:pt x="0" y="0"/>
                </a:moveTo>
                <a:lnTo>
                  <a:pt x="12169063" y="0"/>
                </a:lnTo>
                <a:lnTo>
                  <a:pt x="121690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68" r="-1336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726071" y="300147"/>
            <a:ext cx="6178661" cy="3544005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7064" r="-170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6821" y="3185412"/>
            <a:ext cx="5651691" cy="322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5995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Thỏa sức đọc những bài viết bổ ích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8090" y="5295693"/>
            <a:ext cx="7512967" cy="3375659"/>
            <a:chOff x="199186" y="-98172"/>
            <a:chExt cx="1978724" cy="889062"/>
          </a:xfrm>
        </p:grpSpPr>
        <p:sp>
          <p:nvSpPr>
            <p:cNvPr id="3" name="Freeform 3"/>
            <p:cNvSpPr/>
            <p:nvPr/>
          </p:nvSpPr>
          <p:spPr>
            <a:xfrm>
              <a:off x="207273" y="16589"/>
              <a:ext cx="1970637" cy="659540"/>
            </a:xfrm>
            <a:custGeom>
              <a:avLst/>
              <a:gdLst/>
              <a:ahLst/>
              <a:cxnLst/>
              <a:rect l="l" t="t" r="r" b="b"/>
              <a:pathLst>
                <a:path w="1970637" h="659540">
                  <a:moveTo>
                    <a:pt x="52770" y="0"/>
                  </a:moveTo>
                  <a:lnTo>
                    <a:pt x="1917867" y="0"/>
                  </a:lnTo>
                  <a:cubicBezTo>
                    <a:pt x="1931863" y="0"/>
                    <a:pt x="1945285" y="5560"/>
                    <a:pt x="1955181" y="15456"/>
                  </a:cubicBezTo>
                  <a:cubicBezTo>
                    <a:pt x="1965077" y="25352"/>
                    <a:pt x="1970637" y="38774"/>
                    <a:pt x="1970637" y="52770"/>
                  </a:cubicBezTo>
                  <a:lnTo>
                    <a:pt x="1970637" y="606770"/>
                  </a:lnTo>
                  <a:cubicBezTo>
                    <a:pt x="1970637" y="620766"/>
                    <a:pt x="1965077" y="634188"/>
                    <a:pt x="1955181" y="644084"/>
                  </a:cubicBezTo>
                  <a:cubicBezTo>
                    <a:pt x="1945285" y="653981"/>
                    <a:pt x="1931863" y="659540"/>
                    <a:pt x="1917867" y="659540"/>
                  </a:cubicBezTo>
                  <a:lnTo>
                    <a:pt x="52770" y="659540"/>
                  </a:lnTo>
                  <a:cubicBezTo>
                    <a:pt x="38774" y="659540"/>
                    <a:pt x="25352" y="653981"/>
                    <a:pt x="15456" y="644084"/>
                  </a:cubicBezTo>
                  <a:cubicBezTo>
                    <a:pt x="5560" y="634188"/>
                    <a:pt x="0" y="620766"/>
                    <a:pt x="0" y="606770"/>
                  </a:cubicBezTo>
                  <a:lnTo>
                    <a:pt x="0" y="52770"/>
                  </a:lnTo>
                  <a:cubicBezTo>
                    <a:pt x="0" y="38774"/>
                    <a:pt x="5560" y="25352"/>
                    <a:pt x="15456" y="15456"/>
                  </a:cubicBezTo>
                  <a:cubicBezTo>
                    <a:pt x="25352" y="5560"/>
                    <a:pt x="38774" y="0"/>
                    <a:pt x="5277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9186" y="-98172"/>
              <a:ext cx="1926561" cy="889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10"/>
                </a:lnSpc>
              </a:pPr>
              <a:r>
                <a:rPr lang="en-US" sz="4220" b="1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Mục</a:t>
              </a:r>
              <a:r>
                <a:rPr lang="en-US" sz="422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4220" b="1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tiêu</a:t>
              </a:r>
              <a:r>
                <a:rPr lang="en-US" sz="422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</a:p>
            <a:p>
              <a:pPr algn="ctr">
                <a:lnSpc>
                  <a:spcPts val="5910"/>
                </a:lnSpc>
              </a:pPr>
              <a:r>
                <a:rPr lang="en-US" sz="4220" b="1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Truyền</a:t>
              </a:r>
              <a:r>
                <a:rPr lang="en-US" sz="422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4220" b="1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thông</a:t>
              </a:r>
              <a:r>
                <a:rPr lang="en-US" sz="422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4220" b="1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và</a:t>
              </a:r>
              <a:r>
                <a:rPr lang="en-US" sz="422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4220" b="1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Phát</a:t>
              </a:r>
              <a:r>
                <a:rPr lang="en-US" sz="422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4220" b="1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triển</a:t>
              </a:r>
              <a:endParaRPr lang="en-US" sz="422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174067" y="418947"/>
            <a:ext cx="9085233" cy="9500897"/>
          </a:xfrm>
          <a:custGeom>
            <a:avLst/>
            <a:gdLst/>
            <a:ahLst/>
            <a:cxnLst/>
            <a:rect l="l" t="t" r="r" b="b"/>
            <a:pathLst>
              <a:path w="9085233" h="9500897">
                <a:moveTo>
                  <a:pt x="0" y="0"/>
                </a:moveTo>
                <a:lnTo>
                  <a:pt x="9085233" y="0"/>
                </a:lnTo>
                <a:lnTo>
                  <a:pt x="9085233" y="9500897"/>
                </a:lnTo>
                <a:lnTo>
                  <a:pt x="0" y="950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591901" y="2611996"/>
            <a:ext cx="2699489" cy="269947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91901" y="2611996"/>
            <a:ext cx="2734391" cy="2734391"/>
            <a:chOff x="0" y="0"/>
            <a:chExt cx="3645855" cy="3645855"/>
          </a:xfrm>
        </p:grpSpPr>
        <p:sp>
          <p:nvSpPr>
            <p:cNvPr id="9" name="Freeform 9"/>
            <p:cNvSpPr/>
            <p:nvPr/>
          </p:nvSpPr>
          <p:spPr>
            <a:xfrm>
              <a:off x="174659" y="174659"/>
              <a:ext cx="3296537" cy="3296537"/>
            </a:xfrm>
            <a:custGeom>
              <a:avLst/>
              <a:gdLst/>
              <a:ahLst/>
              <a:cxnLst/>
              <a:rect l="l" t="t" r="r" b="b"/>
              <a:pathLst>
                <a:path w="3296537" h="3296537">
                  <a:moveTo>
                    <a:pt x="0" y="0"/>
                  </a:moveTo>
                  <a:lnTo>
                    <a:pt x="3296537" y="0"/>
                  </a:lnTo>
                  <a:lnTo>
                    <a:pt x="3296537" y="3296537"/>
                  </a:lnTo>
                  <a:lnTo>
                    <a:pt x="0" y="329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645855" cy="3645855"/>
            </a:xfrm>
            <a:custGeom>
              <a:avLst/>
              <a:gdLst/>
              <a:ahLst/>
              <a:cxnLst/>
              <a:rect l="l" t="t" r="r" b="b"/>
              <a:pathLst>
                <a:path w="3645855" h="3645855">
                  <a:moveTo>
                    <a:pt x="0" y="0"/>
                  </a:moveTo>
                  <a:lnTo>
                    <a:pt x="3645855" y="0"/>
                  </a:lnTo>
                  <a:lnTo>
                    <a:pt x="3645855" y="3645855"/>
                  </a:lnTo>
                  <a:lnTo>
                    <a:pt x="0" y="3645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17358" y="800072"/>
            <a:ext cx="4231157" cy="4114800"/>
          </a:xfrm>
          <a:custGeom>
            <a:avLst/>
            <a:gdLst/>
            <a:ahLst/>
            <a:cxnLst/>
            <a:rect l="l" t="t" r="r" b="b"/>
            <a:pathLst>
              <a:path w="4231157" h="4114800">
                <a:moveTo>
                  <a:pt x="0" y="0"/>
                </a:moveTo>
                <a:lnTo>
                  <a:pt x="4231157" y="0"/>
                </a:lnTo>
                <a:lnTo>
                  <a:pt x="42311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44389" y="3474151"/>
            <a:ext cx="643803" cy="5500760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45871" y="3385622"/>
            <a:ext cx="2240840" cy="1300219"/>
            <a:chOff x="0" y="0"/>
            <a:chExt cx="2987786" cy="17336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87786" cy="1733625"/>
            </a:xfrm>
            <a:custGeom>
              <a:avLst/>
              <a:gdLst/>
              <a:ahLst/>
              <a:cxnLst/>
              <a:rect l="l" t="t" r="r" b="b"/>
              <a:pathLst>
                <a:path w="2987786" h="1733625">
                  <a:moveTo>
                    <a:pt x="0" y="0"/>
                  </a:moveTo>
                  <a:lnTo>
                    <a:pt x="2987786" y="0"/>
                  </a:lnTo>
                  <a:lnTo>
                    <a:pt x="2987786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6171" b="-3617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88229" y="461166"/>
              <a:ext cx="2211328" cy="806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2023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8822099" y="3474151"/>
            <a:ext cx="643803" cy="5500760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985451" y="3385622"/>
            <a:ext cx="2317098" cy="1300219"/>
            <a:chOff x="0" y="0"/>
            <a:chExt cx="3089464" cy="17336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89464" cy="1733625"/>
            </a:xfrm>
            <a:custGeom>
              <a:avLst/>
              <a:gdLst/>
              <a:ahLst/>
              <a:cxnLst/>
              <a:rect l="l" t="t" r="r" b="b"/>
              <a:pathLst>
                <a:path w="3089464" h="1733625">
                  <a:moveTo>
                    <a:pt x="0" y="0"/>
                  </a:moveTo>
                  <a:lnTo>
                    <a:pt x="3089464" y="0"/>
                  </a:lnTo>
                  <a:lnTo>
                    <a:pt x="3089464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9104" b="-3910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1441" y="461166"/>
              <a:ext cx="2286583" cy="763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2025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5499808" y="3474151"/>
            <a:ext cx="643803" cy="5500760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4737106" y="3427751"/>
            <a:ext cx="2169206" cy="1300219"/>
            <a:chOff x="0" y="0"/>
            <a:chExt cx="2892274" cy="17336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92274" cy="1733625"/>
            </a:xfrm>
            <a:custGeom>
              <a:avLst/>
              <a:gdLst/>
              <a:ahLst/>
              <a:cxnLst/>
              <a:rect l="l" t="t" r="r" b="b"/>
              <a:pathLst>
                <a:path w="2892274" h="1733625">
                  <a:moveTo>
                    <a:pt x="0" y="0"/>
                  </a:moveTo>
                  <a:lnTo>
                    <a:pt x="2892274" y="0"/>
                  </a:lnTo>
                  <a:lnTo>
                    <a:pt x="2892274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33416" b="-3341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75818" y="461166"/>
              <a:ext cx="2140638" cy="763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2027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5349558" y="3304117"/>
            <a:ext cx="643803" cy="5330726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4601350" y="7455713"/>
            <a:ext cx="2140220" cy="1300219"/>
            <a:chOff x="0" y="0"/>
            <a:chExt cx="2853626" cy="17336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53626" cy="1733625"/>
            </a:xfrm>
            <a:custGeom>
              <a:avLst/>
              <a:gdLst/>
              <a:ahLst/>
              <a:cxnLst/>
              <a:rect l="l" t="t" r="r" b="b"/>
              <a:pathLst>
                <a:path w="2853626" h="1733625">
                  <a:moveTo>
                    <a:pt x="0" y="0"/>
                  </a:moveTo>
                  <a:lnTo>
                    <a:pt x="2853626" y="0"/>
                  </a:lnTo>
                  <a:lnTo>
                    <a:pt x="2853626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32302" b="-323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70796" y="461166"/>
              <a:ext cx="2112034" cy="763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2024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2160953" y="3304117"/>
            <a:ext cx="643803" cy="5500760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1374813" y="7511682"/>
            <a:ext cx="2216084" cy="1300219"/>
            <a:chOff x="0" y="0"/>
            <a:chExt cx="2954779" cy="17336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54779" cy="1733625"/>
            </a:xfrm>
            <a:custGeom>
              <a:avLst/>
              <a:gdLst/>
              <a:ahLst/>
              <a:cxnLst/>
              <a:rect l="l" t="t" r="r" b="b"/>
              <a:pathLst>
                <a:path w="2954779" h="1733625">
                  <a:moveTo>
                    <a:pt x="0" y="0"/>
                  </a:moveTo>
                  <a:lnTo>
                    <a:pt x="2954779" y="0"/>
                  </a:lnTo>
                  <a:lnTo>
                    <a:pt x="2954779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t="-35219" b="-3521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83940" y="461166"/>
              <a:ext cx="2186899" cy="763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2026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2011561" y="5088391"/>
            <a:ext cx="909460" cy="267371"/>
            <a:chOff x="0" y="0"/>
            <a:chExt cx="1727957" cy="508000"/>
          </a:xfrm>
        </p:grpSpPr>
        <p:sp>
          <p:nvSpPr>
            <p:cNvPr id="23" name="Freeform 23"/>
            <p:cNvSpPr/>
            <p:nvPr/>
          </p:nvSpPr>
          <p:spPr>
            <a:xfrm>
              <a:off x="0" y="215900"/>
              <a:ext cx="1432047" cy="76200"/>
            </a:xfrm>
            <a:custGeom>
              <a:avLst/>
              <a:gdLst/>
              <a:ahLst/>
              <a:cxnLst/>
              <a:rect l="l" t="t" r="r" b="b"/>
              <a:pathLst>
                <a:path w="1432047" h="76200">
                  <a:moveTo>
                    <a:pt x="0" y="0"/>
                  </a:moveTo>
                  <a:lnTo>
                    <a:pt x="1432047" y="0"/>
                  </a:lnTo>
                  <a:lnTo>
                    <a:pt x="1432047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5330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8689270" y="5088391"/>
            <a:ext cx="909460" cy="267371"/>
            <a:chOff x="0" y="0"/>
            <a:chExt cx="1727957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215900"/>
              <a:ext cx="1432047" cy="76200"/>
            </a:xfrm>
            <a:custGeom>
              <a:avLst/>
              <a:gdLst/>
              <a:ahLst/>
              <a:cxnLst/>
              <a:rect l="l" t="t" r="r" b="b"/>
              <a:pathLst>
                <a:path w="1432047" h="76200">
                  <a:moveTo>
                    <a:pt x="0" y="0"/>
                  </a:moveTo>
                  <a:lnTo>
                    <a:pt x="1432047" y="0"/>
                  </a:lnTo>
                  <a:lnTo>
                    <a:pt x="1432047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5330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15366979" y="5088391"/>
            <a:ext cx="909460" cy="267371"/>
            <a:chOff x="0" y="0"/>
            <a:chExt cx="1727957" cy="508000"/>
          </a:xfrm>
        </p:grpSpPr>
        <p:sp>
          <p:nvSpPr>
            <p:cNvPr id="29" name="Freeform 29"/>
            <p:cNvSpPr/>
            <p:nvPr/>
          </p:nvSpPr>
          <p:spPr>
            <a:xfrm>
              <a:off x="0" y="215900"/>
              <a:ext cx="1432047" cy="76200"/>
            </a:xfrm>
            <a:custGeom>
              <a:avLst/>
              <a:gdLst/>
              <a:ahLst/>
              <a:cxnLst/>
              <a:rect l="l" t="t" r="r" b="b"/>
              <a:pathLst>
                <a:path w="1432047" h="76200">
                  <a:moveTo>
                    <a:pt x="0" y="0"/>
                  </a:moveTo>
                  <a:lnTo>
                    <a:pt x="1432047" y="0"/>
                  </a:lnTo>
                  <a:lnTo>
                    <a:pt x="1432047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35330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 rot="-5400000">
            <a:off x="5216730" y="6753232"/>
            <a:ext cx="909460" cy="267371"/>
            <a:chOff x="0" y="0"/>
            <a:chExt cx="1727957" cy="508000"/>
          </a:xfrm>
        </p:grpSpPr>
        <p:sp>
          <p:nvSpPr>
            <p:cNvPr id="32" name="Freeform 32"/>
            <p:cNvSpPr/>
            <p:nvPr/>
          </p:nvSpPr>
          <p:spPr>
            <a:xfrm>
              <a:off x="0" y="215900"/>
              <a:ext cx="1432047" cy="76200"/>
            </a:xfrm>
            <a:custGeom>
              <a:avLst/>
              <a:gdLst/>
              <a:ahLst/>
              <a:cxnLst/>
              <a:rect l="l" t="t" r="r" b="b"/>
              <a:pathLst>
                <a:path w="1432047" h="76200">
                  <a:moveTo>
                    <a:pt x="0" y="0"/>
                  </a:moveTo>
                  <a:lnTo>
                    <a:pt x="1432047" y="0"/>
                  </a:lnTo>
                  <a:lnTo>
                    <a:pt x="1432047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35330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 rot="-5400000">
            <a:off x="12028125" y="6923266"/>
            <a:ext cx="909460" cy="267371"/>
            <a:chOff x="0" y="0"/>
            <a:chExt cx="1727957" cy="508000"/>
          </a:xfrm>
        </p:grpSpPr>
        <p:sp>
          <p:nvSpPr>
            <p:cNvPr id="35" name="Freeform 35"/>
            <p:cNvSpPr/>
            <p:nvPr/>
          </p:nvSpPr>
          <p:spPr>
            <a:xfrm>
              <a:off x="0" y="215900"/>
              <a:ext cx="1432047" cy="76200"/>
            </a:xfrm>
            <a:custGeom>
              <a:avLst/>
              <a:gdLst/>
              <a:ahLst/>
              <a:cxnLst/>
              <a:rect l="l" t="t" r="r" b="b"/>
              <a:pathLst>
                <a:path w="1432047" h="76200">
                  <a:moveTo>
                    <a:pt x="0" y="0"/>
                  </a:moveTo>
                  <a:lnTo>
                    <a:pt x="1432047" y="0"/>
                  </a:lnTo>
                  <a:lnTo>
                    <a:pt x="1432047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35330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85074" y="6439182"/>
            <a:ext cx="3086102" cy="3194594"/>
            <a:chOff x="-63386" y="-162705"/>
            <a:chExt cx="812800" cy="8413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89608" cy="505142"/>
            </a:xfrm>
            <a:custGeom>
              <a:avLst/>
              <a:gdLst/>
              <a:ahLst/>
              <a:cxnLst/>
              <a:rect l="l" t="t" r="r" b="b"/>
              <a:pathLst>
                <a:path w="689608" h="505142">
                  <a:moveTo>
                    <a:pt x="150796" y="0"/>
                  </a:moveTo>
                  <a:lnTo>
                    <a:pt x="538812" y="0"/>
                  </a:lnTo>
                  <a:cubicBezTo>
                    <a:pt x="578806" y="0"/>
                    <a:pt x="617161" y="15887"/>
                    <a:pt x="645441" y="44167"/>
                  </a:cubicBezTo>
                  <a:cubicBezTo>
                    <a:pt x="673721" y="72447"/>
                    <a:pt x="689608" y="110802"/>
                    <a:pt x="689608" y="150796"/>
                  </a:cubicBezTo>
                  <a:lnTo>
                    <a:pt x="689608" y="354346"/>
                  </a:lnTo>
                  <a:cubicBezTo>
                    <a:pt x="689608" y="437628"/>
                    <a:pt x="622095" y="505142"/>
                    <a:pt x="538812" y="505142"/>
                  </a:cubicBezTo>
                  <a:lnTo>
                    <a:pt x="150796" y="505142"/>
                  </a:lnTo>
                  <a:cubicBezTo>
                    <a:pt x="67514" y="505142"/>
                    <a:pt x="0" y="437628"/>
                    <a:pt x="0" y="354346"/>
                  </a:cubicBezTo>
                  <a:lnTo>
                    <a:pt x="0" y="150796"/>
                  </a:lnTo>
                  <a:cubicBezTo>
                    <a:pt x="0" y="67514"/>
                    <a:pt x="67514" y="0"/>
                    <a:pt x="150796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-63386" y="-16270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0"/>
                </a:lnSpc>
              </a:pPr>
              <a:r>
                <a:rPr lang="en-US" sz="1720" spc="86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Ra mắt ứng dụng</a:t>
              </a:r>
            </a:p>
            <a:p>
              <a:pPr algn="ctr">
                <a:lnSpc>
                  <a:spcPts val="2410"/>
                </a:lnSpc>
              </a:pPr>
              <a:r>
                <a:rPr lang="en-US" sz="1720" spc="86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Tích hợp sử dụng trong hệ thống nha khoa </a:t>
              </a:r>
            </a:p>
            <a:p>
              <a:pPr algn="ctr">
                <a:lnSpc>
                  <a:spcPts val="241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343324" y="2171975"/>
            <a:ext cx="3086099" cy="3194595"/>
            <a:chOff x="-11038" y="-177756"/>
            <a:chExt cx="812800" cy="8413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37895" cy="505799"/>
            </a:xfrm>
            <a:custGeom>
              <a:avLst/>
              <a:gdLst/>
              <a:ahLst/>
              <a:cxnLst/>
              <a:rect l="l" t="t" r="r" b="b"/>
              <a:pathLst>
                <a:path w="737895" h="505799">
                  <a:moveTo>
                    <a:pt x="140928" y="0"/>
                  </a:moveTo>
                  <a:lnTo>
                    <a:pt x="596966" y="0"/>
                  </a:lnTo>
                  <a:cubicBezTo>
                    <a:pt x="634343" y="0"/>
                    <a:pt x="670189" y="14848"/>
                    <a:pt x="696618" y="41277"/>
                  </a:cubicBezTo>
                  <a:cubicBezTo>
                    <a:pt x="723047" y="67706"/>
                    <a:pt x="737895" y="103552"/>
                    <a:pt x="737895" y="140928"/>
                  </a:cubicBezTo>
                  <a:lnTo>
                    <a:pt x="737895" y="364871"/>
                  </a:lnTo>
                  <a:cubicBezTo>
                    <a:pt x="737895" y="402247"/>
                    <a:pt x="723047" y="438093"/>
                    <a:pt x="696618" y="464522"/>
                  </a:cubicBezTo>
                  <a:cubicBezTo>
                    <a:pt x="670189" y="490951"/>
                    <a:pt x="634343" y="505799"/>
                    <a:pt x="596966" y="505799"/>
                  </a:cubicBezTo>
                  <a:lnTo>
                    <a:pt x="140928" y="505799"/>
                  </a:lnTo>
                  <a:cubicBezTo>
                    <a:pt x="63096" y="505799"/>
                    <a:pt x="0" y="442703"/>
                    <a:pt x="0" y="364871"/>
                  </a:cubicBezTo>
                  <a:lnTo>
                    <a:pt x="0" y="140928"/>
                  </a:lnTo>
                  <a:cubicBezTo>
                    <a:pt x="0" y="103552"/>
                    <a:pt x="14848" y="67706"/>
                    <a:pt x="41277" y="41277"/>
                  </a:cubicBezTo>
                  <a:cubicBezTo>
                    <a:pt x="67706" y="14848"/>
                    <a:pt x="103552" y="0"/>
                    <a:pt x="140928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-11038" y="-177756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0"/>
                </a:lnSpc>
              </a:pPr>
              <a:r>
                <a:rPr lang="en-US" sz="182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Tích hợp nhiều tính năng hỗ trợ chăm sóc bệnh nhân từ xa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4929517" y="1001614"/>
            <a:ext cx="8428965" cy="1014051"/>
            <a:chOff x="0" y="0"/>
            <a:chExt cx="11238620" cy="1352068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47625"/>
              <a:ext cx="11238620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191919"/>
                  </a:solidFill>
                  <a:latin typeface="Times New Roman" panose="02020603050405020304" charset="0"/>
                  <a:cs typeface="Times New Roman" panose="02020603050405020304" charset="0"/>
                </a:rPr>
                <a:t>Định hướng </a:t>
              </a:r>
              <a:r>
                <a:rPr lang="en-US" sz="3600" u="none" spc="107">
                  <a:solidFill>
                    <a:srgbClr val="191919"/>
                  </a:solidFill>
                  <a:latin typeface="Times New Roman" panose="02020603050405020304" charset="0"/>
                  <a:cs typeface="Times New Roman" panose="02020603050405020304" charset="0"/>
                </a:rPr>
                <a:t>nghiên cứu và phát triển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763847"/>
              <a:ext cx="11238620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spc="130">
                  <a:solidFill>
                    <a:srgbClr val="191919"/>
                  </a:solidFill>
                  <a:latin typeface="Times New Roman" panose="02020603050405020304" charset="0"/>
                  <a:cs typeface="Times New Roman" panose="02020603050405020304" charset="0"/>
                </a:rPr>
                <a:t>trong năm 5 từ năm đến năm 2027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439507" y="6402356"/>
            <a:ext cx="3086100" cy="3194594"/>
            <a:chOff x="-34117" y="-172404"/>
            <a:chExt cx="812800" cy="84137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59187" cy="505142"/>
            </a:xfrm>
            <a:custGeom>
              <a:avLst/>
              <a:gdLst/>
              <a:ahLst/>
              <a:cxnLst/>
              <a:rect l="l" t="t" r="r" b="b"/>
              <a:pathLst>
                <a:path w="759187" h="505142">
                  <a:moveTo>
                    <a:pt x="136976" y="0"/>
                  </a:moveTo>
                  <a:lnTo>
                    <a:pt x="622211" y="0"/>
                  </a:lnTo>
                  <a:cubicBezTo>
                    <a:pt x="658539" y="0"/>
                    <a:pt x="693380" y="14431"/>
                    <a:pt x="719068" y="40119"/>
                  </a:cubicBezTo>
                  <a:cubicBezTo>
                    <a:pt x="744756" y="65807"/>
                    <a:pt x="759187" y="100648"/>
                    <a:pt x="759187" y="136976"/>
                  </a:cubicBezTo>
                  <a:lnTo>
                    <a:pt x="759187" y="368166"/>
                  </a:lnTo>
                  <a:cubicBezTo>
                    <a:pt x="759187" y="443816"/>
                    <a:pt x="697861" y="505142"/>
                    <a:pt x="622211" y="505142"/>
                  </a:cubicBezTo>
                  <a:lnTo>
                    <a:pt x="136976" y="505142"/>
                  </a:lnTo>
                  <a:cubicBezTo>
                    <a:pt x="100648" y="505142"/>
                    <a:pt x="65807" y="490710"/>
                    <a:pt x="40119" y="465022"/>
                  </a:cubicBezTo>
                  <a:cubicBezTo>
                    <a:pt x="14431" y="439335"/>
                    <a:pt x="0" y="404494"/>
                    <a:pt x="0" y="368166"/>
                  </a:cubicBezTo>
                  <a:lnTo>
                    <a:pt x="0" y="136976"/>
                  </a:lnTo>
                  <a:cubicBezTo>
                    <a:pt x="0" y="100648"/>
                    <a:pt x="14431" y="65807"/>
                    <a:pt x="40119" y="40119"/>
                  </a:cubicBezTo>
                  <a:cubicBezTo>
                    <a:pt x="65807" y="14431"/>
                    <a:pt x="100648" y="0"/>
                    <a:pt x="136976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-34117" y="-172404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0"/>
                </a:lnSpc>
              </a:pPr>
              <a:r>
                <a:rPr lang="en-US" sz="182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Phát triển thành một app điện thoại để giúp hệ thống tiếp cận được với nhiều đối tượng ở nhiều độ tuổi khác nhau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67800" y="2210077"/>
            <a:ext cx="3086101" cy="3194595"/>
            <a:chOff x="-37797" y="-167721"/>
            <a:chExt cx="812800" cy="8413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40203" cy="505799"/>
            </a:xfrm>
            <a:custGeom>
              <a:avLst/>
              <a:gdLst/>
              <a:ahLst/>
              <a:cxnLst/>
              <a:rect l="l" t="t" r="r" b="b"/>
              <a:pathLst>
                <a:path w="740203" h="505799">
                  <a:moveTo>
                    <a:pt x="140489" y="0"/>
                  </a:moveTo>
                  <a:lnTo>
                    <a:pt x="599715" y="0"/>
                  </a:lnTo>
                  <a:cubicBezTo>
                    <a:pt x="677304" y="0"/>
                    <a:pt x="740203" y="62899"/>
                    <a:pt x="740203" y="140489"/>
                  </a:cubicBezTo>
                  <a:lnTo>
                    <a:pt x="740203" y="365310"/>
                  </a:lnTo>
                  <a:cubicBezTo>
                    <a:pt x="740203" y="442900"/>
                    <a:pt x="677304" y="505799"/>
                    <a:pt x="599715" y="505799"/>
                  </a:cubicBezTo>
                  <a:lnTo>
                    <a:pt x="140489" y="505799"/>
                  </a:lnTo>
                  <a:cubicBezTo>
                    <a:pt x="62899" y="505799"/>
                    <a:pt x="0" y="442900"/>
                    <a:pt x="0" y="365310"/>
                  </a:cubicBezTo>
                  <a:lnTo>
                    <a:pt x="0" y="140489"/>
                  </a:lnTo>
                  <a:cubicBezTo>
                    <a:pt x="0" y="62899"/>
                    <a:pt x="62899" y="0"/>
                    <a:pt x="140489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-37797" y="-167721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0"/>
                </a:lnSpc>
              </a:pPr>
              <a:r>
                <a:rPr lang="en-US" sz="182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Kết hợp công nghệ AI vào chuẩn đoán bệnh lý và chăm sóc bệnh nhân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4385280" y="6354732"/>
            <a:ext cx="3086100" cy="3194594"/>
            <a:chOff x="-34118" y="-184947"/>
            <a:chExt cx="812800" cy="84137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50601" cy="505142"/>
            </a:xfrm>
            <a:custGeom>
              <a:avLst/>
              <a:gdLst/>
              <a:ahLst/>
              <a:cxnLst/>
              <a:rect l="l" t="t" r="r" b="b"/>
              <a:pathLst>
                <a:path w="750601" h="505142">
                  <a:moveTo>
                    <a:pt x="138543" y="0"/>
                  </a:moveTo>
                  <a:lnTo>
                    <a:pt x="612058" y="0"/>
                  </a:lnTo>
                  <a:cubicBezTo>
                    <a:pt x="648802" y="0"/>
                    <a:pt x="684041" y="14596"/>
                    <a:pt x="710023" y="40578"/>
                  </a:cubicBezTo>
                  <a:cubicBezTo>
                    <a:pt x="736004" y="66560"/>
                    <a:pt x="750601" y="101799"/>
                    <a:pt x="750601" y="138543"/>
                  </a:cubicBezTo>
                  <a:lnTo>
                    <a:pt x="750601" y="366599"/>
                  </a:lnTo>
                  <a:cubicBezTo>
                    <a:pt x="750601" y="403343"/>
                    <a:pt x="736004" y="438582"/>
                    <a:pt x="710023" y="464564"/>
                  </a:cubicBezTo>
                  <a:cubicBezTo>
                    <a:pt x="684041" y="490545"/>
                    <a:pt x="648802" y="505142"/>
                    <a:pt x="612058" y="505142"/>
                  </a:cubicBezTo>
                  <a:lnTo>
                    <a:pt x="138543" y="505142"/>
                  </a:lnTo>
                  <a:cubicBezTo>
                    <a:pt x="101799" y="505142"/>
                    <a:pt x="66560" y="490545"/>
                    <a:pt x="40578" y="464564"/>
                  </a:cubicBezTo>
                  <a:cubicBezTo>
                    <a:pt x="14596" y="438582"/>
                    <a:pt x="0" y="403343"/>
                    <a:pt x="0" y="366599"/>
                  </a:cubicBezTo>
                  <a:lnTo>
                    <a:pt x="0" y="138543"/>
                  </a:lnTo>
                  <a:cubicBezTo>
                    <a:pt x="0" y="101799"/>
                    <a:pt x="14596" y="66560"/>
                    <a:pt x="40578" y="40578"/>
                  </a:cubicBezTo>
                  <a:cubicBezTo>
                    <a:pt x="66560" y="14596"/>
                    <a:pt x="101799" y="0"/>
                    <a:pt x="138543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-34118" y="-184947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0"/>
                </a:lnSpc>
              </a:pPr>
              <a:r>
                <a:rPr lang="en-US" sz="182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Mang thương hiệu trở thành một trong những hệ thống nha khoa đáng tin cậy nhất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6049982"/>
            <a:ext cx="9144000" cy="3287249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39414" y="7064393"/>
            <a:ext cx="783092" cy="1539250"/>
            <a:chOff x="0" y="0"/>
            <a:chExt cx="1044123" cy="2052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123" cy="2052334"/>
            </a:xfrm>
            <a:custGeom>
              <a:avLst/>
              <a:gdLst/>
              <a:ahLst/>
              <a:cxnLst/>
              <a:rect l="l" t="t" r="r" b="b"/>
              <a:pathLst>
                <a:path w="1044123" h="2052334">
                  <a:moveTo>
                    <a:pt x="0" y="0"/>
                  </a:moveTo>
                  <a:lnTo>
                    <a:pt x="1044123" y="0"/>
                  </a:lnTo>
                  <a:lnTo>
                    <a:pt x="1044123" y="2052334"/>
                  </a:lnTo>
                  <a:lnTo>
                    <a:pt x="0" y="205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r="-4828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5672" y="618370"/>
              <a:ext cx="772779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404040"/>
                  </a:solidFill>
                  <a:latin typeface="Clear Sans Bold" panose="020B0803030202020304"/>
                </a:rPr>
                <a:t>02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6036969"/>
            <a:ext cx="9144000" cy="3287249"/>
          </a:xfrm>
          <a:prstGeom prst="rect">
            <a:avLst/>
          </a:prstGeom>
          <a:solidFill>
            <a:srgbClr val="4A9FED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37154" y="6962838"/>
            <a:ext cx="783092" cy="1539250"/>
            <a:chOff x="0" y="0"/>
            <a:chExt cx="1044123" cy="20523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4123" cy="2052334"/>
            </a:xfrm>
            <a:custGeom>
              <a:avLst/>
              <a:gdLst/>
              <a:ahLst/>
              <a:cxnLst/>
              <a:rect l="l" t="t" r="r" b="b"/>
              <a:pathLst>
                <a:path w="1044123" h="2052334">
                  <a:moveTo>
                    <a:pt x="0" y="0"/>
                  </a:moveTo>
                  <a:lnTo>
                    <a:pt x="1044123" y="0"/>
                  </a:lnTo>
                  <a:lnTo>
                    <a:pt x="1044123" y="2052334"/>
                  </a:lnTo>
                  <a:lnTo>
                    <a:pt x="0" y="205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r="-4828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5672" y="618370"/>
              <a:ext cx="772779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404040"/>
                  </a:solidFill>
                  <a:latin typeface="Clear Sans Bold" panose="020B0803030202020304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-8100000">
            <a:off x="8894728" y="8201254"/>
            <a:ext cx="498728" cy="497930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6215843" y="1443045"/>
            <a:ext cx="5856498" cy="4114800"/>
          </a:xfrm>
          <a:custGeom>
            <a:avLst/>
            <a:gdLst/>
            <a:ahLst/>
            <a:cxnLst/>
            <a:rect l="l" t="t" r="r" b="b"/>
            <a:pathLst>
              <a:path w="5856498" h="4114800">
                <a:moveTo>
                  <a:pt x="0" y="0"/>
                </a:moveTo>
                <a:lnTo>
                  <a:pt x="5856498" y="0"/>
                </a:lnTo>
                <a:lnTo>
                  <a:pt x="5856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072341" y="7894336"/>
            <a:ext cx="1111770" cy="1111765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039571" y="7894336"/>
            <a:ext cx="1111770" cy="1111765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5091" r="-450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6008591" y="7894336"/>
            <a:ext cx="1111770" cy="1111765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6671019" y="7925195"/>
            <a:ext cx="1798408" cy="1011592"/>
            <a:chOff x="0" y="0"/>
            <a:chExt cx="1128903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9"/>
              <a:stretch>
                <a:fillRect l="-218" r="-2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572000" y="7994509"/>
            <a:ext cx="1798408" cy="1011592"/>
            <a:chOff x="0" y="0"/>
            <a:chExt cx="1128903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0"/>
              <a:stretch>
                <a:fillRect t="-38897" b="-388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2449742" y="7963651"/>
            <a:ext cx="1798408" cy="1011592"/>
            <a:chOff x="0" y="0"/>
            <a:chExt cx="1128903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1"/>
              <a:stretch>
                <a:fillRect t="-884" b="-8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572000" y="248640"/>
            <a:ext cx="9467571" cy="81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45"/>
              </a:lnSpc>
              <a:spcBef>
                <a:spcPct val="0"/>
              </a:spcBef>
            </a:pPr>
            <a:r>
              <a:rPr lang="en-US" sz="4845" b="1" spc="145">
                <a:solidFill>
                  <a:srgbClr val="191919"/>
                </a:solidFill>
                <a:latin typeface="Times New Roman" panose="02020603050405020304" charset="0"/>
                <a:cs typeface="Times New Roman" panose="02020603050405020304" charset="0"/>
              </a:rPr>
              <a:t>Phủ Sóng &amp; Tiếp Cận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60900" y="6507001"/>
            <a:ext cx="5042447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5"/>
              </a:lnSpc>
              <a:spcBef>
                <a:spcPct val="0"/>
              </a:spcBef>
            </a:pPr>
            <a:r>
              <a:rPr lang="en-US" sz="2685" b="1" spc="104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SỬ DỤNG MẠNG LƯỚI TRUYỀN HÌNH QUỐC GIA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40431" y="6507001"/>
            <a:ext cx="487954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5"/>
              </a:lnSpc>
              <a:spcBef>
                <a:spcPct val="0"/>
              </a:spcBef>
            </a:pPr>
            <a:r>
              <a:rPr lang="en-US" sz="2600" b="1" spc="101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SỬ DỤNG NỀN TẢNG MẠNG XÃ HỘI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8092" y="1567343"/>
            <a:ext cx="4356359" cy="5535715"/>
            <a:chOff x="0" y="0"/>
            <a:chExt cx="1363755" cy="1732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3755" cy="1732951"/>
            </a:xfrm>
            <a:custGeom>
              <a:avLst/>
              <a:gdLst/>
              <a:ahLst/>
              <a:cxnLst/>
              <a:rect l="l" t="t" r="r" b="b"/>
              <a:pathLst>
                <a:path w="1363755" h="1732951">
                  <a:moveTo>
                    <a:pt x="90635" y="0"/>
                  </a:moveTo>
                  <a:lnTo>
                    <a:pt x="1273120" y="0"/>
                  </a:lnTo>
                  <a:cubicBezTo>
                    <a:pt x="1323176" y="0"/>
                    <a:pt x="1363755" y="40579"/>
                    <a:pt x="1363755" y="90635"/>
                  </a:cubicBezTo>
                  <a:lnTo>
                    <a:pt x="1363755" y="1642316"/>
                  </a:lnTo>
                  <a:cubicBezTo>
                    <a:pt x="1363755" y="1666354"/>
                    <a:pt x="1354206" y="1689407"/>
                    <a:pt x="1337208" y="1706405"/>
                  </a:cubicBezTo>
                  <a:cubicBezTo>
                    <a:pt x="1320211" y="1723402"/>
                    <a:pt x="1297158" y="1732951"/>
                    <a:pt x="1273120" y="1732951"/>
                  </a:cubicBezTo>
                  <a:lnTo>
                    <a:pt x="90635" y="1732951"/>
                  </a:lnTo>
                  <a:cubicBezTo>
                    <a:pt x="66597" y="1732951"/>
                    <a:pt x="43544" y="1723402"/>
                    <a:pt x="26546" y="1706405"/>
                  </a:cubicBezTo>
                  <a:cubicBezTo>
                    <a:pt x="9549" y="1689407"/>
                    <a:pt x="0" y="1666354"/>
                    <a:pt x="0" y="1642316"/>
                  </a:cubicBezTo>
                  <a:lnTo>
                    <a:pt x="0" y="90635"/>
                  </a:lnTo>
                  <a:cubicBezTo>
                    <a:pt x="0" y="66597"/>
                    <a:pt x="9549" y="43544"/>
                    <a:pt x="26546" y="26546"/>
                  </a:cubicBezTo>
                  <a:cubicBezTo>
                    <a:pt x="43544" y="9549"/>
                    <a:pt x="66597" y="0"/>
                    <a:pt x="9063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42739" tIns="42739" rIns="42739" bIns="42739" rtlCol="0" anchor="ctr"/>
            <a:lstStyle/>
            <a:p>
              <a:pPr algn="ctr">
                <a:lnSpc>
                  <a:spcPts val="203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14171" y="204783"/>
            <a:ext cx="2236562" cy="2232168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4594451" y="6049816"/>
            <a:ext cx="3850541" cy="4237184"/>
          </a:xfrm>
          <a:custGeom>
            <a:avLst/>
            <a:gdLst/>
            <a:ahLst/>
            <a:cxnLst/>
            <a:rect l="l" t="t" r="r" b="b"/>
            <a:pathLst>
              <a:path w="3850541" h="4237184">
                <a:moveTo>
                  <a:pt x="0" y="0"/>
                </a:moveTo>
                <a:lnTo>
                  <a:pt x="3850540" y="0"/>
                </a:lnTo>
                <a:lnTo>
                  <a:pt x="3850540" y="4237184"/>
                </a:lnTo>
                <a:lnTo>
                  <a:pt x="0" y="423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547945" y="5987299"/>
            <a:ext cx="9440312" cy="1115759"/>
            <a:chOff x="0" y="0"/>
            <a:chExt cx="12587082" cy="148767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2587082" cy="1487679"/>
              <a:chOff x="0" y="0"/>
              <a:chExt cx="2486337" cy="29386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486337" cy="293862"/>
              </a:xfrm>
              <a:custGeom>
                <a:avLst/>
                <a:gdLst/>
                <a:ahLst/>
                <a:cxnLst/>
                <a:rect l="l" t="t" r="r" b="b"/>
                <a:pathLst>
                  <a:path w="2486337" h="293862">
                    <a:moveTo>
                      <a:pt x="41825" y="0"/>
                    </a:moveTo>
                    <a:lnTo>
                      <a:pt x="2444513" y="0"/>
                    </a:lnTo>
                    <a:cubicBezTo>
                      <a:pt x="2455605" y="0"/>
                      <a:pt x="2466243" y="4407"/>
                      <a:pt x="2474087" y="12250"/>
                    </a:cubicBezTo>
                    <a:cubicBezTo>
                      <a:pt x="2481931" y="20094"/>
                      <a:pt x="2486337" y="30732"/>
                      <a:pt x="2486337" y="41825"/>
                    </a:cubicBezTo>
                    <a:lnTo>
                      <a:pt x="2486337" y="252038"/>
                    </a:lnTo>
                    <a:cubicBezTo>
                      <a:pt x="2486337" y="263130"/>
                      <a:pt x="2481931" y="273769"/>
                      <a:pt x="2474087" y="281612"/>
                    </a:cubicBezTo>
                    <a:cubicBezTo>
                      <a:pt x="2466243" y="289456"/>
                      <a:pt x="2455605" y="293862"/>
                      <a:pt x="2444513" y="293862"/>
                    </a:cubicBezTo>
                    <a:lnTo>
                      <a:pt x="41825" y="293862"/>
                    </a:lnTo>
                    <a:cubicBezTo>
                      <a:pt x="18726" y="293862"/>
                      <a:pt x="0" y="275137"/>
                      <a:pt x="0" y="252038"/>
                    </a:cubicBezTo>
                    <a:lnTo>
                      <a:pt x="0" y="41825"/>
                    </a:lnTo>
                    <a:cubicBezTo>
                      <a:pt x="0" y="18726"/>
                      <a:pt x="18726" y="0"/>
                      <a:pt x="4182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5048" y="258325"/>
              <a:ext cx="12174339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5"/>
                </a:lnSpc>
                <a:spcBef>
                  <a:spcPct val="0"/>
                </a:spcBef>
              </a:pPr>
              <a:r>
                <a:rPr lang="en-US" sz="4140">
                  <a:solidFill>
                    <a:srgbClr val="000000"/>
                  </a:solidFill>
                  <a:latin typeface="Canva Sans" panose="020B0503030501040103"/>
                </a:rPr>
                <a:t> Cho 3 khách hàng đăng ký sớm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341449" y="7807908"/>
            <a:ext cx="5982006" cy="2018927"/>
            <a:chOff x="0" y="0"/>
            <a:chExt cx="7976008" cy="26919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976008" cy="2691903"/>
            </a:xfrm>
            <a:custGeom>
              <a:avLst/>
              <a:gdLst/>
              <a:ahLst/>
              <a:cxnLst/>
              <a:rect l="l" t="t" r="r" b="b"/>
              <a:pathLst>
                <a:path w="7976008" h="2691903">
                  <a:moveTo>
                    <a:pt x="0" y="0"/>
                  </a:moveTo>
                  <a:lnTo>
                    <a:pt x="7976008" y="0"/>
                  </a:lnTo>
                  <a:lnTo>
                    <a:pt x="7976008" y="2691903"/>
                  </a:lnTo>
                  <a:lnTo>
                    <a:pt x="0" y="269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72648" y="866478"/>
              <a:ext cx="4430712" cy="986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70"/>
                </a:lnSpc>
                <a:spcBef>
                  <a:spcPct val="0"/>
                </a:spcBef>
              </a:pPr>
              <a:endParaRPr lang="en-US" sz="4120">
                <a:solidFill>
                  <a:srgbClr val="FFFFFF"/>
                </a:solidFill>
                <a:latin typeface="Canva Sans" panose="020B0503030501040103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611846" y="600260"/>
            <a:ext cx="1441212" cy="1441212"/>
            <a:chOff x="0" y="0"/>
            <a:chExt cx="1921616" cy="1921616"/>
          </a:xfrm>
        </p:grpSpPr>
        <p:sp>
          <p:nvSpPr>
            <p:cNvPr id="27" name="Freeform 27"/>
            <p:cNvSpPr/>
            <p:nvPr/>
          </p:nvSpPr>
          <p:spPr>
            <a:xfrm>
              <a:off x="92057" y="92057"/>
              <a:ext cx="1737502" cy="1737502"/>
            </a:xfrm>
            <a:custGeom>
              <a:avLst/>
              <a:gdLst/>
              <a:ahLst/>
              <a:cxnLst/>
              <a:rect l="l" t="t" r="r" b="b"/>
              <a:pathLst>
                <a:path w="1737502" h="1737502">
                  <a:moveTo>
                    <a:pt x="0" y="0"/>
                  </a:moveTo>
                  <a:lnTo>
                    <a:pt x="1737502" y="0"/>
                  </a:lnTo>
                  <a:lnTo>
                    <a:pt x="1737502" y="1737502"/>
                  </a:lnTo>
                  <a:lnTo>
                    <a:pt x="0" y="173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921616" cy="1921616"/>
            </a:xfrm>
            <a:custGeom>
              <a:avLst/>
              <a:gdLst/>
              <a:ahLst/>
              <a:cxnLst/>
              <a:rect l="l" t="t" r="r" b="b"/>
              <a:pathLst>
                <a:path w="1921616" h="1921616">
                  <a:moveTo>
                    <a:pt x="0" y="0"/>
                  </a:moveTo>
                  <a:lnTo>
                    <a:pt x="1921616" y="0"/>
                  </a:lnTo>
                  <a:lnTo>
                    <a:pt x="1921616" y="1921616"/>
                  </a:lnTo>
                  <a:lnTo>
                    <a:pt x="0" y="192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Freeform 29"/>
          <p:cNvSpPr/>
          <p:nvPr/>
        </p:nvSpPr>
        <p:spPr>
          <a:xfrm>
            <a:off x="10387884" y="1706621"/>
            <a:ext cx="4056775" cy="5257160"/>
          </a:xfrm>
          <a:custGeom>
            <a:avLst/>
            <a:gdLst/>
            <a:ahLst/>
            <a:cxnLst/>
            <a:rect l="l" t="t" r="r" b="b"/>
            <a:pathLst>
              <a:path w="4056775" h="5257160">
                <a:moveTo>
                  <a:pt x="0" y="0"/>
                </a:moveTo>
                <a:lnTo>
                  <a:pt x="4056775" y="0"/>
                </a:lnTo>
                <a:lnTo>
                  <a:pt x="4056775" y="5257160"/>
                </a:lnTo>
                <a:lnTo>
                  <a:pt x="0" y="52571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153521" y="7276804"/>
            <a:ext cx="2328343" cy="2839442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 rot="-1984469">
            <a:off x="14654127" y="-617674"/>
            <a:ext cx="5210050" cy="2988422"/>
            <a:chOff x="0" y="0"/>
            <a:chExt cx="7981950" cy="4578350"/>
          </a:xfrm>
        </p:grpSpPr>
        <p:sp>
          <p:nvSpPr>
            <p:cNvPr id="32" name="Freeform 32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1"/>
              <a:stretch>
                <a:fillRect l="-15699" r="-156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054986" y="2585624"/>
            <a:ext cx="6647111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Ưu đãi ngày hôm nay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65217" y="4526100"/>
            <a:ext cx="8426648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5"/>
              </a:lnSpc>
              <a:spcBef>
                <a:spcPct val="0"/>
              </a:spcBef>
            </a:pPr>
            <a:r>
              <a:rPr lang="en-US" sz="651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PHẦN QUÀ ĐẶC BIỆT</a:t>
            </a:r>
          </a:p>
        </p:txBody>
      </p:sp>
      <p:grpSp>
        <p:nvGrpSpPr>
          <p:cNvPr id="40" name="Group 17"/>
          <p:cNvGrpSpPr/>
          <p:nvPr/>
        </p:nvGrpSpPr>
        <p:grpSpPr>
          <a:xfrm>
            <a:off x="685740" y="5965709"/>
            <a:ext cx="9440312" cy="1115759"/>
            <a:chOff x="0" y="0"/>
            <a:chExt cx="12587082" cy="1487679"/>
          </a:xfrm>
        </p:grpSpPr>
        <p:grpSp>
          <p:nvGrpSpPr>
            <p:cNvPr id="41" name="Group 18"/>
            <p:cNvGrpSpPr/>
            <p:nvPr/>
          </p:nvGrpSpPr>
          <p:grpSpPr>
            <a:xfrm>
              <a:off x="0" y="0"/>
              <a:ext cx="12587082" cy="1487679"/>
              <a:chOff x="0" y="0"/>
              <a:chExt cx="2486337" cy="293862"/>
            </a:xfrm>
          </p:grpSpPr>
          <p:sp>
            <p:nvSpPr>
              <p:cNvPr id="42" name="Freeform 19"/>
              <p:cNvSpPr/>
              <p:nvPr/>
            </p:nvSpPr>
            <p:spPr>
              <a:xfrm>
                <a:off x="0" y="0"/>
                <a:ext cx="2486337" cy="293862"/>
              </a:xfrm>
              <a:custGeom>
                <a:avLst/>
                <a:gdLst/>
                <a:ahLst/>
                <a:cxnLst/>
                <a:rect l="l" t="t" r="r" b="b"/>
                <a:pathLst>
                  <a:path w="2486337" h="293862">
                    <a:moveTo>
                      <a:pt x="41825" y="0"/>
                    </a:moveTo>
                    <a:lnTo>
                      <a:pt x="2444513" y="0"/>
                    </a:lnTo>
                    <a:cubicBezTo>
                      <a:pt x="2455605" y="0"/>
                      <a:pt x="2466243" y="4407"/>
                      <a:pt x="2474087" y="12250"/>
                    </a:cubicBezTo>
                    <a:cubicBezTo>
                      <a:pt x="2481931" y="20094"/>
                      <a:pt x="2486337" y="30732"/>
                      <a:pt x="2486337" y="41825"/>
                    </a:cubicBezTo>
                    <a:lnTo>
                      <a:pt x="2486337" y="252038"/>
                    </a:lnTo>
                    <a:cubicBezTo>
                      <a:pt x="2486337" y="263130"/>
                      <a:pt x="2481931" y="273769"/>
                      <a:pt x="2474087" y="281612"/>
                    </a:cubicBezTo>
                    <a:cubicBezTo>
                      <a:pt x="2466243" y="289456"/>
                      <a:pt x="2455605" y="293862"/>
                      <a:pt x="2444513" y="293862"/>
                    </a:cubicBezTo>
                    <a:lnTo>
                      <a:pt x="41825" y="293862"/>
                    </a:lnTo>
                    <a:cubicBezTo>
                      <a:pt x="18726" y="293862"/>
                      <a:pt x="0" y="275137"/>
                      <a:pt x="0" y="252038"/>
                    </a:cubicBezTo>
                    <a:lnTo>
                      <a:pt x="0" y="41825"/>
                    </a:lnTo>
                    <a:cubicBezTo>
                      <a:pt x="0" y="18726"/>
                      <a:pt x="18726" y="0"/>
                      <a:pt x="4182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2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0"/>
                  </a:lnSpc>
                </a:pPr>
                <a:endParaRPr/>
              </a:p>
            </p:txBody>
          </p:sp>
        </p:grpSp>
        <p:sp>
          <p:nvSpPr>
            <p:cNvPr id="44" name="TextBox 21"/>
            <p:cNvSpPr txBox="1"/>
            <p:nvPr/>
          </p:nvSpPr>
          <p:spPr>
            <a:xfrm>
              <a:off x="55048" y="258325"/>
              <a:ext cx="12174339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5"/>
                </a:lnSpc>
                <a:spcBef>
                  <a:spcPct val="0"/>
                </a:spcBef>
              </a:pPr>
              <a:r>
                <a:rPr lang="en-US" sz="414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Cho 3 khách hàng đăng ký sớm nhất</a:t>
              </a:r>
            </a:p>
          </p:txBody>
        </p:sp>
      </p:grpSp>
      <p:sp>
        <p:nvSpPr>
          <p:cNvPr id="45" name="TextBox 22"/>
          <p:cNvSpPr txBox="1"/>
          <p:nvPr/>
        </p:nvSpPr>
        <p:spPr>
          <a:xfrm>
            <a:off x="2591069" y="7353248"/>
            <a:ext cx="5672701" cy="53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0"/>
              </a:lnSpc>
              <a:spcBef>
                <a:spcPct val="0"/>
              </a:spcBef>
            </a:pPr>
            <a:r>
              <a:rPr lang="en-US" sz="3020">
                <a:solidFill>
                  <a:srgbClr val="FFFFFF"/>
                </a:solidFill>
                <a:latin typeface="Arimo" panose="020B0604020202020204"/>
              </a:rPr>
              <a:t>duy nhất ngày hôm nay</a:t>
            </a:r>
          </a:p>
        </p:txBody>
      </p:sp>
      <p:sp>
        <p:nvSpPr>
          <p:cNvPr id="48" name="TextBox 25"/>
          <p:cNvSpPr txBox="1"/>
          <p:nvPr/>
        </p:nvSpPr>
        <p:spPr>
          <a:xfrm>
            <a:off x="3634105" y="8447405"/>
            <a:ext cx="3322955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0"/>
              </a:lnSpc>
              <a:spcBef>
                <a:spcPct val="0"/>
              </a:spcBef>
            </a:pPr>
            <a:r>
              <a:rPr lang="en-US" sz="412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Đăng ký ngay</a:t>
            </a:r>
          </a:p>
        </p:txBody>
      </p:sp>
      <p:sp>
        <p:nvSpPr>
          <p:cNvPr id="52" name="Text Box 51"/>
          <p:cNvSpPr txBox="1"/>
          <p:nvPr/>
        </p:nvSpPr>
        <p:spPr>
          <a:xfrm>
            <a:off x="2446655" y="3566795"/>
            <a:ext cx="5866765" cy="615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090"/>
              </a:lnSpc>
              <a:spcBef>
                <a:spcPct val="0"/>
              </a:spcBef>
            </a:pPr>
            <a:r>
              <a:rPr lang="en-US" sz="292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Với khách hàng truy cập HNT_Dental</a:t>
            </a:r>
            <a:endParaRPr lang="en-US" sz="292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90256" y="773153"/>
            <a:ext cx="4246191" cy="423784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62422" y="7542805"/>
            <a:ext cx="6036129" cy="1472225"/>
            <a:chOff x="0" y="0"/>
            <a:chExt cx="8048171" cy="196296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048171" cy="1962966"/>
              <a:chOff x="0" y="0"/>
              <a:chExt cx="11225990" cy="27380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225990" cy="2738043"/>
              </a:xfrm>
              <a:custGeom>
                <a:avLst/>
                <a:gdLst/>
                <a:ahLst/>
                <a:cxnLst/>
                <a:rect l="l" t="t" r="r" b="b"/>
                <a:pathLst>
                  <a:path w="11225990" h="2738043">
                    <a:moveTo>
                      <a:pt x="11101530" y="2738043"/>
                    </a:moveTo>
                    <a:lnTo>
                      <a:pt x="124460" y="2738043"/>
                    </a:lnTo>
                    <a:cubicBezTo>
                      <a:pt x="55880" y="2738043"/>
                      <a:pt x="0" y="2682163"/>
                      <a:pt x="0" y="261358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101530" y="0"/>
                    </a:lnTo>
                    <a:cubicBezTo>
                      <a:pt x="11170110" y="0"/>
                      <a:pt x="11225990" y="55880"/>
                      <a:pt x="11225990" y="124460"/>
                    </a:cubicBezTo>
                    <a:lnTo>
                      <a:pt x="11225990" y="2613583"/>
                    </a:lnTo>
                    <a:cubicBezTo>
                      <a:pt x="11225990" y="2682163"/>
                      <a:pt x="11170110" y="2738043"/>
                      <a:pt x="11101530" y="273804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55241" y="229220"/>
              <a:ext cx="6937689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4A9FED"/>
                  </a:solidFill>
                  <a:latin typeface="Canva Sans Bold" panose="020B0803030501040103"/>
                </a:rPr>
                <a:t>Tìm dịch vụ chính xác</a:t>
              </a:r>
            </a:p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4A9FED"/>
                  </a:solidFill>
                  <a:latin typeface="Canva Sans Bold" panose="020B0803030501040103"/>
                </a:rPr>
                <a:t>Đặt lịch khám dễ dàng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2697" y="4953000"/>
            <a:ext cx="10561136" cy="170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15"/>
              </a:lnSpc>
              <a:spcBef>
                <a:spcPct val="0"/>
              </a:spcBef>
            </a:pPr>
            <a:r>
              <a:rPr lang="en-US" sz="9940">
                <a:solidFill>
                  <a:srgbClr val="FFFFFF"/>
                </a:solidFill>
                <a:latin typeface="Canva Sans Bold" panose="020B0803030501040103"/>
              </a:rPr>
              <a:t>HNT_Dental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046156" y="1524882"/>
            <a:ext cx="2734391" cy="2734391"/>
            <a:chOff x="0" y="0"/>
            <a:chExt cx="3645855" cy="3645855"/>
          </a:xfrm>
        </p:grpSpPr>
        <p:sp>
          <p:nvSpPr>
            <p:cNvPr id="9" name="Freeform 9"/>
            <p:cNvSpPr/>
            <p:nvPr/>
          </p:nvSpPr>
          <p:spPr>
            <a:xfrm>
              <a:off x="174659" y="174659"/>
              <a:ext cx="3296537" cy="3296537"/>
            </a:xfrm>
            <a:custGeom>
              <a:avLst/>
              <a:gdLst/>
              <a:ahLst/>
              <a:cxnLst/>
              <a:rect l="l" t="t" r="r" b="b"/>
              <a:pathLst>
                <a:path w="3296537" h="3296537">
                  <a:moveTo>
                    <a:pt x="0" y="0"/>
                  </a:moveTo>
                  <a:lnTo>
                    <a:pt x="3296537" y="0"/>
                  </a:lnTo>
                  <a:lnTo>
                    <a:pt x="3296537" y="3296537"/>
                  </a:lnTo>
                  <a:lnTo>
                    <a:pt x="0" y="329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645855" cy="3645855"/>
            </a:xfrm>
            <a:custGeom>
              <a:avLst/>
              <a:gdLst/>
              <a:ahLst/>
              <a:cxnLst/>
              <a:rect l="l" t="t" r="r" b="b"/>
              <a:pathLst>
                <a:path w="3645855" h="3645855">
                  <a:moveTo>
                    <a:pt x="0" y="0"/>
                  </a:moveTo>
                  <a:lnTo>
                    <a:pt x="3645855" y="0"/>
                  </a:lnTo>
                  <a:lnTo>
                    <a:pt x="3645855" y="3645855"/>
                  </a:lnTo>
                  <a:lnTo>
                    <a:pt x="0" y="3645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-1433293">
            <a:off x="8069797" y="1095664"/>
            <a:ext cx="5210050" cy="2988422"/>
            <a:chOff x="0" y="0"/>
            <a:chExt cx="7981950" cy="4578350"/>
          </a:xfrm>
        </p:grpSpPr>
        <p:sp>
          <p:nvSpPr>
            <p:cNvPr id="12" name="Freeform 12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-15699" r="-156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-1433293">
            <a:off x="14043712" y="-1023261"/>
            <a:ext cx="5210050" cy="2988422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17064" r="-170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-1433293">
            <a:off x="11927294" y="8983511"/>
            <a:ext cx="5210050" cy="2988422"/>
            <a:chOff x="0" y="0"/>
            <a:chExt cx="7981950" cy="4578350"/>
          </a:xfrm>
        </p:grpSpPr>
        <p:sp>
          <p:nvSpPr>
            <p:cNvPr id="24" name="Freeform 2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8"/>
              <a:stretch>
                <a:fillRect l="-12319" r="-123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 rot="-1433293">
            <a:off x="15066651" y="2765062"/>
            <a:ext cx="5210050" cy="2988422"/>
            <a:chOff x="0" y="0"/>
            <a:chExt cx="7981950" cy="4578350"/>
          </a:xfrm>
        </p:grpSpPr>
        <p:sp>
          <p:nvSpPr>
            <p:cNvPr id="30" name="Freeform 3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/>
              <a:stretch>
                <a:fillRect l="-11631" r="-116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 rot="-1433293">
            <a:off x="8940336" y="5342962"/>
            <a:ext cx="5210050" cy="2988422"/>
            <a:chOff x="0" y="0"/>
            <a:chExt cx="7981950" cy="4578350"/>
          </a:xfrm>
        </p:grpSpPr>
        <p:sp>
          <p:nvSpPr>
            <p:cNvPr id="36" name="Freeform 3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0"/>
              <a:stretch>
                <a:fillRect t="-5345" b="-53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9" r="1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419456" y="3349839"/>
            <a:ext cx="12731322" cy="1273132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57499" y="-2634274"/>
            <a:ext cx="5992614" cy="5992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38473" y="1690092"/>
            <a:ext cx="1473597" cy="147359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71309" y="6682287"/>
            <a:ext cx="793825" cy="79382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96309" y="7476111"/>
            <a:ext cx="793825" cy="79382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4932" y="1690092"/>
            <a:ext cx="8460891" cy="8460891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8704367" y="4635266"/>
            <a:ext cx="9348758" cy="1370746"/>
            <a:chOff x="0" y="0"/>
            <a:chExt cx="12465010" cy="182766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2465010" cy="1827661"/>
              <a:chOff x="0" y="0"/>
              <a:chExt cx="2770002" cy="40614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770002" cy="406147"/>
              </a:xfrm>
              <a:custGeom>
                <a:avLst/>
                <a:gdLst/>
                <a:ahLst/>
                <a:cxnLst/>
                <a:rect l="l" t="t" r="r" b="b"/>
                <a:pathLst>
                  <a:path w="2770002" h="406147">
                    <a:moveTo>
                      <a:pt x="134156" y="0"/>
                    </a:moveTo>
                    <a:lnTo>
                      <a:pt x="2635846" y="0"/>
                    </a:lnTo>
                    <a:cubicBezTo>
                      <a:pt x="2671427" y="0"/>
                      <a:pt x="2705550" y="14134"/>
                      <a:pt x="2730709" y="39293"/>
                    </a:cubicBezTo>
                    <a:cubicBezTo>
                      <a:pt x="2755868" y="64452"/>
                      <a:pt x="2770002" y="98576"/>
                      <a:pt x="2770002" y="134156"/>
                    </a:cubicBezTo>
                    <a:lnTo>
                      <a:pt x="2770002" y="271991"/>
                    </a:lnTo>
                    <a:cubicBezTo>
                      <a:pt x="2770002" y="307571"/>
                      <a:pt x="2755868" y="341694"/>
                      <a:pt x="2730709" y="366854"/>
                    </a:cubicBezTo>
                    <a:cubicBezTo>
                      <a:pt x="2705550" y="392013"/>
                      <a:pt x="2671427" y="406147"/>
                      <a:pt x="2635846" y="406147"/>
                    </a:cubicBezTo>
                    <a:lnTo>
                      <a:pt x="134156" y="406147"/>
                    </a:lnTo>
                    <a:cubicBezTo>
                      <a:pt x="98576" y="406147"/>
                      <a:pt x="64452" y="392013"/>
                      <a:pt x="39293" y="366854"/>
                    </a:cubicBezTo>
                    <a:cubicBezTo>
                      <a:pt x="14134" y="341694"/>
                      <a:pt x="0" y="307571"/>
                      <a:pt x="0" y="271991"/>
                    </a:cubicBezTo>
                    <a:lnTo>
                      <a:pt x="0" y="134156"/>
                    </a:lnTo>
                    <a:cubicBezTo>
                      <a:pt x="0" y="98576"/>
                      <a:pt x="14134" y="64452"/>
                      <a:pt x="39293" y="39293"/>
                    </a:cubicBezTo>
                    <a:cubicBezTo>
                      <a:pt x="64452" y="14134"/>
                      <a:pt x="98576" y="0"/>
                      <a:pt x="134156" y="0"/>
                    </a:cubicBezTo>
                    <a:close/>
                  </a:path>
                </a:pathLst>
              </a:custGeom>
              <a:solidFill>
                <a:srgbClr val="4A9FE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14111" tIns="14111" rIns="14111" bIns="14111" rtlCol="0" anchor="ctr"/>
              <a:lstStyle/>
              <a:p>
                <a:pPr algn="ctr">
                  <a:lnSpc>
                    <a:spcPts val="241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400304" y="254067"/>
              <a:ext cx="11664403" cy="150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035"/>
                </a:lnSpc>
              </a:pPr>
              <a:r>
                <a:rPr lang="en-US" sz="8280">
                  <a:solidFill>
                    <a:srgbClr val="FFFFFF"/>
                  </a:solidFill>
                  <a:latin typeface="Canva Sans Bold" panose="020B0803030501040103"/>
                </a:rPr>
                <a:t>HNT_Dental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581807" y="8933848"/>
            <a:ext cx="11593877" cy="648905"/>
            <a:chOff x="0" y="0"/>
            <a:chExt cx="15458502" cy="86520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4294987" cy="865206"/>
              <a:chOff x="0" y="0"/>
              <a:chExt cx="3176664" cy="19226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176664" cy="192268"/>
              </a:xfrm>
              <a:custGeom>
                <a:avLst/>
                <a:gdLst/>
                <a:ahLst/>
                <a:cxnLst/>
                <a:rect l="l" t="t" r="r" b="b"/>
                <a:pathLst>
                  <a:path w="3176664" h="192268">
                    <a:moveTo>
                      <a:pt x="32495" y="0"/>
                    </a:moveTo>
                    <a:lnTo>
                      <a:pt x="3144169" y="0"/>
                    </a:lnTo>
                    <a:cubicBezTo>
                      <a:pt x="3162115" y="0"/>
                      <a:pt x="3176664" y="14548"/>
                      <a:pt x="3176664" y="32495"/>
                    </a:cubicBezTo>
                    <a:lnTo>
                      <a:pt x="3176664" y="159773"/>
                    </a:lnTo>
                    <a:cubicBezTo>
                      <a:pt x="3176664" y="177720"/>
                      <a:pt x="3162115" y="192268"/>
                      <a:pt x="3144169" y="192268"/>
                    </a:cubicBezTo>
                    <a:lnTo>
                      <a:pt x="32495" y="192268"/>
                    </a:lnTo>
                    <a:cubicBezTo>
                      <a:pt x="14548" y="192268"/>
                      <a:pt x="0" y="177720"/>
                      <a:pt x="0" y="159773"/>
                    </a:cubicBezTo>
                    <a:lnTo>
                      <a:pt x="0" y="32495"/>
                    </a:lnTo>
                    <a:cubicBezTo>
                      <a:pt x="0" y="14548"/>
                      <a:pt x="14548" y="0"/>
                      <a:pt x="3249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0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422720" y="131689"/>
              <a:ext cx="602749" cy="602749"/>
            </a:xfrm>
            <a:custGeom>
              <a:avLst/>
              <a:gdLst/>
              <a:ahLst/>
              <a:cxnLst/>
              <a:rect l="l" t="t" r="r" b="b"/>
              <a:pathLst>
                <a:path w="602749" h="602749">
                  <a:moveTo>
                    <a:pt x="0" y="0"/>
                  </a:moveTo>
                  <a:lnTo>
                    <a:pt x="602750" y="0"/>
                  </a:lnTo>
                  <a:lnTo>
                    <a:pt x="602750" y="602750"/>
                  </a:lnTo>
                  <a:lnTo>
                    <a:pt x="0" y="602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371706" y="143416"/>
              <a:ext cx="579297" cy="579297"/>
            </a:xfrm>
            <a:custGeom>
              <a:avLst/>
              <a:gdLst/>
              <a:ahLst/>
              <a:cxnLst/>
              <a:rect l="l" t="t" r="r" b="b"/>
              <a:pathLst>
                <a:path w="579297" h="579297">
                  <a:moveTo>
                    <a:pt x="0" y="0"/>
                  </a:moveTo>
                  <a:lnTo>
                    <a:pt x="579297" y="0"/>
                  </a:lnTo>
                  <a:lnTo>
                    <a:pt x="579297" y="579297"/>
                  </a:lnTo>
                  <a:lnTo>
                    <a:pt x="0" y="57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0045147" y="131689"/>
              <a:ext cx="602749" cy="602749"/>
            </a:xfrm>
            <a:custGeom>
              <a:avLst/>
              <a:gdLst/>
              <a:ahLst/>
              <a:cxnLst/>
              <a:rect l="l" t="t" r="r" b="b"/>
              <a:pathLst>
                <a:path w="602749" h="602749">
                  <a:moveTo>
                    <a:pt x="0" y="0"/>
                  </a:moveTo>
                  <a:lnTo>
                    <a:pt x="602750" y="0"/>
                  </a:lnTo>
                  <a:lnTo>
                    <a:pt x="602750" y="602750"/>
                  </a:lnTo>
                  <a:lnTo>
                    <a:pt x="0" y="602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91068" y="202664"/>
              <a:ext cx="3052771" cy="417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5"/>
                </a:lnSpc>
              </a:pPr>
              <a:r>
                <a:rPr lang="en-US" sz="1910">
                  <a:solidFill>
                    <a:srgbClr val="000000"/>
                  </a:solidFill>
                  <a:latin typeface="Canva Sans" panose="020B0503030501040103"/>
                </a:rPr>
                <a:t>+84384033144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150283" y="201091"/>
              <a:ext cx="4791796" cy="417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5"/>
                </a:lnSpc>
                <a:spcBef>
                  <a:spcPct val="0"/>
                </a:spcBef>
              </a:pPr>
              <a:r>
                <a:rPr lang="en-US" sz="1910">
                  <a:solidFill>
                    <a:srgbClr val="000000"/>
                  </a:solidFill>
                  <a:latin typeface="Canva Sans" panose="020B0503030501040103"/>
                </a:rPr>
                <a:t>support@vhmed.vn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864379" y="201083"/>
              <a:ext cx="4594124" cy="417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5"/>
                </a:lnSpc>
              </a:pPr>
              <a:r>
                <a:rPr lang="en-US" sz="1910">
                  <a:solidFill>
                    <a:srgbClr val="000000"/>
                  </a:solidFill>
                  <a:latin typeface="Canva Sans" panose="020B0503030501040103"/>
                </a:rPr>
                <a:t>vhmed.vn</a:t>
              </a:r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923657" y="150356"/>
            <a:ext cx="1071597" cy="1071592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845915" y="3483189"/>
            <a:ext cx="9065662" cy="69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90"/>
              </a:lnSpc>
            </a:pPr>
            <a:r>
              <a:rPr lang="en-US" sz="5555" b="1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Sự Kiện Ra Mắt Ứng Dụng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7873" y="1337718"/>
            <a:ext cx="3283165" cy="29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840" b="1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Nha khoa HNT_Dental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3378746" y="1349197"/>
            <a:ext cx="793825" cy="79382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656777" y="2614377"/>
            <a:ext cx="549312" cy="549312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9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4111" tIns="14111" rIns="14111" bIns="14111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 rot="-279944">
            <a:off x="1409729" y="4030064"/>
            <a:ext cx="6591296" cy="4301920"/>
            <a:chOff x="0" y="0"/>
            <a:chExt cx="19050000" cy="12433300"/>
          </a:xfrm>
        </p:grpSpPr>
        <p:sp>
          <p:nvSpPr>
            <p:cNvPr id="45" name="Freeform 45"/>
            <p:cNvSpPr/>
            <p:nvPr/>
          </p:nvSpPr>
          <p:spPr>
            <a:xfrm>
              <a:off x="1452880" y="587121"/>
              <a:ext cx="16166846" cy="10116185"/>
            </a:xfrm>
            <a:custGeom>
              <a:avLst/>
              <a:gdLst/>
              <a:ahLst/>
              <a:cxnLst/>
              <a:rect l="l" t="t" r="r" b="b"/>
              <a:pathLst>
                <a:path w="16166846" h="10116185">
                  <a:moveTo>
                    <a:pt x="16166846" y="0"/>
                  </a:moveTo>
                  <a:lnTo>
                    <a:pt x="16166846" y="10116185"/>
                  </a:lnTo>
                  <a:lnTo>
                    <a:pt x="0" y="10116185"/>
                  </a:lnTo>
                  <a:lnTo>
                    <a:pt x="0" y="0"/>
                  </a:lnTo>
                  <a:lnTo>
                    <a:pt x="16166846" y="0"/>
                  </a:lnTo>
                  <a:close/>
                </a:path>
              </a:pathLst>
            </a:custGeom>
            <a:blipFill>
              <a:blip r:embed="rId11"/>
              <a:stretch>
                <a:fillRect l="-13103" r="-1310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12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6459248" y="8978775"/>
            <a:ext cx="11593877" cy="797607"/>
            <a:chOff x="0" y="0"/>
            <a:chExt cx="15458502" cy="1063476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14294987" cy="865206"/>
              <a:chOff x="0" y="0"/>
              <a:chExt cx="3176664" cy="192268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3176664" cy="192268"/>
              </a:xfrm>
              <a:custGeom>
                <a:avLst/>
                <a:gdLst/>
                <a:ahLst/>
                <a:cxnLst/>
                <a:rect l="l" t="t" r="r" b="b"/>
                <a:pathLst>
                  <a:path w="3176664" h="192268">
                    <a:moveTo>
                      <a:pt x="32495" y="0"/>
                    </a:moveTo>
                    <a:lnTo>
                      <a:pt x="3144169" y="0"/>
                    </a:lnTo>
                    <a:cubicBezTo>
                      <a:pt x="3162115" y="0"/>
                      <a:pt x="3176664" y="14548"/>
                      <a:pt x="3176664" y="32495"/>
                    </a:cubicBezTo>
                    <a:lnTo>
                      <a:pt x="3176664" y="159773"/>
                    </a:lnTo>
                    <a:cubicBezTo>
                      <a:pt x="3176664" y="177720"/>
                      <a:pt x="3162115" y="192268"/>
                      <a:pt x="3144169" y="192268"/>
                    </a:cubicBezTo>
                    <a:lnTo>
                      <a:pt x="32495" y="192268"/>
                    </a:lnTo>
                    <a:cubicBezTo>
                      <a:pt x="14548" y="192268"/>
                      <a:pt x="0" y="177720"/>
                      <a:pt x="0" y="159773"/>
                    </a:cubicBezTo>
                    <a:lnTo>
                      <a:pt x="0" y="32495"/>
                    </a:lnTo>
                    <a:cubicBezTo>
                      <a:pt x="0" y="14548"/>
                      <a:pt x="14548" y="0"/>
                      <a:pt x="3249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0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422720" y="131689"/>
              <a:ext cx="602749" cy="602749"/>
            </a:xfrm>
            <a:custGeom>
              <a:avLst/>
              <a:gdLst/>
              <a:ahLst/>
              <a:cxnLst/>
              <a:rect l="l" t="t" r="r" b="b"/>
              <a:pathLst>
                <a:path w="602749" h="602749">
                  <a:moveTo>
                    <a:pt x="0" y="0"/>
                  </a:moveTo>
                  <a:lnTo>
                    <a:pt x="602750" y="0"/>
                  </a:lnTo>
                  <a:lnTo>
                    <a:pt x="602750" y="602750"/>
                  </a:lnTo>
                  <a:lnTo>
                    <a:pt x="0" y="602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4371706" y="143416"/>
              <a:ext cx="579297" cy="579297"/>
            </a:xfrm>
            <a:custGeom>
              <a:avLst/>
              <a:gdLst/>
              <a:ahLst/>
              <a:cxnLst/>
              <a:rect l="l" t="t" r="r" b="b"/>
              <a:pathLst>
                <a:path w="579297" h="579297">
                  <a:moveTo>
                    <a:pt x="0" y="0"/>
                  </a:moveTo>
                  <a:lnTo>
                    <a:pt x="579297" y="0"/>
                  </a:lnTo>
                  <a:lnTo>
                    <a:pt x="579297" y="579297"/>
                  </a:lnTo>
                  <a:lnTo>
                    <a:pt x="0" y="57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10045147" y="131689"/>
              <a:ext cx="602749" cy="602749"/>
            </a:xfrm>
            <a:custGeom>
              <a:avLst/>
              <a:gdLst/>
              <a:ahLst/>
              <a:cxnLst/>
              <a:rect l="l" t="t" r="r" b="b"/>
              <a:pathLst>
                <a:path w="602749" h="602749">
                  <a:moveTo>
                    <a:pt x="0" y="0"/>
                  </a:moveTo>
                  <a:lnTo>
                    <a:pt x="602750" y="0"/>
                  </a:lnTo>
                  <a:lnTo>
                    <a:pt x="602750" y="602750"/>
                  </a:lnTo>
                  <a:lnTo>
                    <a:pt x="0" y="602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191068" y="202664"/>
              <a:ext cx="3052771" cy="417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5"/>
                </a:lnSpc>
              </a:pPr>
              <a:r>
                <a:rPr lang="en-US" sz="1910" u="sng">
                  <a:solidFill>
                    <a:srgbClr val="000000"/>
                  </a:solidFill>
                  <a:latin typeface="Canva Sans" panose="020B0503030501040103"/>
                  <a:hlinkClick r:id="rId13" tooltip="tel:888195313"/>
                </a:rPr>
                <a:t>0</a:t>
              </a:r>
              <a:r>
                <a:rPr lang="en-US" sz="1910">
                  <a:solidFill>
                    <a:srgbClr val="000000"/>
                  </a:solidFill>
                  <a:latin typeface="Canva Sans" panose="020B0503030501040103"/>
                </a:rPr>
                <a:t>984118075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5150283" y="201091"/>
              <a:ext cx="4791796" cy="86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5"/>
                </a:lnSpc>
              </a:pPr>
              <a:r>
                <a:rPr lang="en-US" sz="1910">
                  <a:solidFill>
                    <a:srgbClr val="000000"/>
                  </a:solidFill>
                  <a:latin typeface="Canva Sans" panose="020B0503030501040103"/>
                </a:rPr>
                <a:t>hntdental@gmail.com</a:t>
              </a:r>
            </a:p>
            <a:p>
              <a:pPr>
                <a:lnSpc>
                  <a:spcPts val="2675"/>
                </a:lnSpc>
                <a:spcBef>
                  <a:spcPct val="0"/>
                </a:spcBef>
              </a:pPr>
              <a:endParaRPr lang="en-US" sz="1910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0864379" y="201083"/>
              <a:ext cx="4594124" cy="86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5"/>
                </a:lnSpc>
              </a:pPr>
              <a:r>
                <a:rPr lang="en-US" sz="1910">
                  <a:solidFill>
                    <a:srgbClr val="000000"/>
                  </a:solidFill>
                  <a:latin typeface="Canva Sans" panose="020B0503030501040103"/>
                </a:rPr>
                <a:t>https://hntdental.azurewebsites.net/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0877" y="4126458"/>
            <a:ext cx="6393726" cy="4473806"/>
            <a:chOff x="0" y="0"/>
            <a:chExt cx="8524968" cy="59650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352" b="3352"/>
            <a:stretch>
              <a:fillRect/>
            </a:stretch>
          </p:blipFill>
          <p:spPr>
            <a:xfrm>
              <a:off x="0" y="0"/>
              <a:ext cx="8524968" cy="596507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921924" y="4126458"/>
            <a:ext cx="7088011" cy="4473806"/>
            <a:chOff x="0" y="0"/>
            <a:chExt cx="9450681" cy="596507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5460" r="5460"/>
            <a:stretch>
              <a:fillRect/>
            </a:stretch>
          </p:blipFill>
          <p:spPr>
            <a:xfrm>
              <a:off x="0" y="0"/>
              <a:ext cx="9450681" cy="596507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3231847" y="4126458"/>
            <a:ext cx="8549548" cy="4473806"/>
            <a:chOff x="0" y="0"/>
            <a:chExt cx="11399397" cy="596507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15145" b="15145"/>
            <a:stretch>
              <a:fillRect/>
            </a:stretch>
          </p:blipFill>
          <p:spPr>
            <a:xfrm>
              <a:off x="0" y="0"/>
              <a:ext cx="11399397" cy="5965075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1618337"/>
            <a:ext cx="162306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anva Sans Bold" panose="020B0803030501040103"/>
              </a:rPr>
              <a:t>Nha Khoa HNT_Dental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003996"/>
            <a:ext cx="1623060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Những hình ảnh của phòng khám trong những ngày đông đúc, quy trình quản lý phức tạp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29828" y="8762189"/>
            <a:ext cx="4612032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Ngồi chờ khám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32560" y="8764905"/>
            <a:ext cx="4612032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Khám bệnh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6142" y="8762189"/>
            <a:ext cx="4612032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Xếp hàng đặt lịch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>
            <a:grpSpLocks noChangeAspect="1"/>
          </p:cNvGrpSpPr>
          <p:nvPr/>
        </p:nvGrpSpPr>
        <p:grpSpPr>
          <a:xfrm rot="1265652">
            <a:off x="6885643" y="-1342404"/>
            <a:ext cx="5837735" cy="3810095"/>
            <a:chOff x="0" y="0"/>
            <a:chExt cx="19050000" cy="12433300"/>
          </a:xfrm>
        </p:grpSpPr>
        <p:sp>
          <p:nvSpPr>
            <p:cNvPr id="10" name="Freeform 10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t="-2037" b="-203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90256" y="773153"/>
            <a:ext cx="4246191" cy="423784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95287" y="7186477"/>
            <a:ext cx="6036129" cy="1472225"/>
            <a:chOff x="0" y="0"/>
            <a:chExt cx="8048171" cy="196296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048171" cy="1962966"/>
              <a:chOff x="0" y="0"/>
              <a:chExt cx="11225990" cy="27380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225990" cy="2738043"/>
              </a:xfrm>
              <a:custGeom>
                <a:avLst/>
                <a:gdLst/>
                <a:ahLst/>
                <a:cxnLst/>
                <a:rect l="l" t="t" r="r" b="b"/>
                <a:pathLst>
                  <a:path w="11225990" h="2738043">
                    <a:moveTo>
                      <a:pt x="11101530" y="2738043"/>
                    </a:moveTo>
                    <a:lnTo>
                      <a:pt x="124460" y="2738043"/>
                    </a:lnTo>
                    <a:cubicBezTo>
                      <a:pt x="55880" y="2738043"/>
                      <a:pt x="0" y="2682163"/>
                      <a:pt x="0" y="261358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101530" y="0"/>
                    </a:lnTo>
                    <a:cubicBezTo>
                      <a:pt x="11170110" y="0"/>
                      <a:pt x="11225990" y="55880"/>
                      <a:pt x="11225990" y="124460"/>
                    </a:cubicBezTo>
                    <a:lnTo>
                      <a:pt x="11225990" y="2613583"/>
                    </a:lnTo>
                    <a:cubicBezTo>
                      <a:pt x="11225990" y="2682163"/>
                      <a:pt x="11170110" y="2738043"/>
                      <a:pt x="11101530" y="273804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55241" y="229220"/>
              <a:ext cx="6937689" cy="1531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4A9FED"/>
                  </a:solidFill>
                  <a:latin typeface="Times New Roman" panose="02020603050405020304" charset="0"/>
                  <a:cs typeface="Times New Roman" panose="02020603050405020304" charset="0"/>
                </a:rPr>
                <a:t>Đặt lịch khám dễ dàng, hiệu quả và tiện lợi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215708" y="1695931"/>
            <a:ext cx="2395287" cy="2392293"/>
          </a:xfrm>
          <a:custGeom>
            <a:avLst/>
            <a:gdLst/>
            <a:ahLst/>
            <a:cxnLst/>
            <a:rect l="l" t="t" r="r" b="b"/>
            <a:pathLst>
              <a:path w="2395287" h="2392293">
                <a:moveTo>
                  <a:pt x="0" y="0"/>
                </a:moveTo>
                <a:lnTo>
                  <a:pt x="2395287" y="0"/>
                </a:lnTo>
                <a:lnTo>
                  <a:pt x="2395287" y="2392293"/>
                </a:lnTo>
                <a:lnTo>
                  <a:pt x="0" y="2392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46156" y="1524882"/>
            <a:ext cx="2734391" cy="2734391"/>
          </a:xfrm>
          <a:custGeom>
            <a:avLst/>
            <a:gdLst/>
            <a:ahLst/>
            <a:cxnLst/>
            <a:rect l="l" t="t" r="r" b="b"/>
            <a:pathLst>
              <a:path w="2734391" h="2734391">
                <a:moveTo>
                  <a:pt x="0" y="0"/>
                </a:moveTo>
                <a:lnTo>
                  <a:pt x="2734391" y="0"/>
                </a:lnTo>
                <a:lnTo>
                  <a:pt x="2734391" y="2734391"/>
                </a:lnTo>
                <a:lnTo>
                  <a:pt x="0" y="2734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1265652">
            <a:off x="13703454" y="1167295"/>
            <a:ext cx="5837735" cy="3810095"/>
            <a:chOff x="0" y="0"/>
            <a:chExt cx="19050000" cy="12433300"/>
          </a:xfrm>
        </p:grpSpPr>
        <p:sp>
          <p:nvSpPr>
            <p:cNvPr id="13" name="Freeform 13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7"/>
              <a:stretch>
                <a:fillRect l="-8330" r="-83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32697" y="4953000"/>
            <a:ext cx="10561136" cy="170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15"/>
              </a:lnSpc>
              <a:spcBef>
                <a:spcPct val="0"/>
              </a:spcBef>
            </a:pPr>
            <a:r>
              <a:rPr lang="en-US" sz="9940">
                <a:solidFill>
                  <a:srgbClr val="FFFFFF"/>
                </a:solidFill>
                <a:latin typeface="Canva Sans Bold" panose="020B0803030501040103"/>
              </a:rPr>
              <a:t>HNT_DENTAL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1265652">
            <a:off x="14913021" y="6823090"/>
            <a:ext cx="5837735" cy="3810095"/>
            <a:chOff x="0" y="0"/>
            <a:chExt cx="19050000" cy="12433300"/>
          </a:xfrm>
        </p:grpSpPr>
        <p:sp>
          <p:nvSpPr>
            <p:cNvPr id="17" name="Freeform 17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8"/>
              <a:stretch>
                <a:fillRect t="-9728" b="-972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1265652">
            <a:off x="9206766" y="4525355"/>
            <a:ext cx="5837735" cy="3810095"/>
            <a:chOff x="0" y="0"/>
            <a:chExt cx="19050000" cy="12433300"/>
          </a:xfrm>
        </p:grpSpPr>
        <p:sp>
          <p:nvSpPr>
            <p:cNvPr id="20" name="Freeform 20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9"/>
              <a:stretch>
                <a:fillRect l="-13095" r="-1309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90256" y="773153"/>
            <a:ext cx="4246191" cy="423784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95287" y="7186477"/>
            <a:ext cx="6036129" cy="1472225"/>
            <a:chOff x="0" y="0"/>
            <a:chExt cx="8048171" cy="196296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048171" cy="1962966"/>
              <a:chOff x="0" y="0"/>
              <a:chExt cx="11225990" cy="27380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225990" cy="2738043"/>
              </a:xfrm>
              <a:custGeom>
                <a:avLst/>
                <a:gdLst/>
                <a:ahLst/>
                <a:cxnLst/>
                <a:rect l="l" t="t" r="r" b="b"/>
                <a:pathLst>
                  <a:path w="11225990" h="2738043">
                    <a:moveTo>
                      <a:pt x="11101530" y="2738043"/>
                    </a:moveTo>
                    <a:lnTo>
                      <a:pt x="124460" y="2738043"/>
                    </a:lnTo>
                    <a:cubicBezTo>
                      <a:pt x="55880" y="2738043"/>
                      <a:pt x="0" y="2682163"/>
                      <a:pt x="0" y="261358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101530" y="0"/>
                    </a:lnTo>
                    <a:cubicBezTo>
                      <a:pt x="11170110" y="0"/>
                      <a:pt x="11225990" y="55880"/>
                      <a:pt x="11225990" y="124460"/>
                    </a:cubicBezTo>
                    <a:lnTo>
                      <a:pt x="11225990" y="2613583"/>
                    </a:lnTo>
                    <a:cubicBezTo>
                      <a:pt x="11225990" y="2682163"/>
                      <a:pt x="11170110" y="2738043"/>
                      <a:pt x="11101530" y="273804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55241" y="229220"/>
              <a:ext cx="6937689" cy="1531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4A9FED"/>
                  </a:solidFill>
                  <a:latin typeface="Times New Roman" panose="02020603050405020304" charset="0"/>
                  <a:cs typeface="Times New Roman" panose="02020603050405020304" charset="0"/>
                </a:rPr>
                <a:t>Đặt lịch phòng khám dễ dàng, hiệu quả và tiện lợi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215708" y="1695931"/>
            <a:ext cx="2395287" cy="2392293"/>
          </a:xfrm>
          <a:custGeom>
            <a:avLst/>
            <a:gdLst/>
            <a:ahLst/>
            <a:cxnLst/>
            <a:rect l="l" t="t" r="r" b="b"/>
            <a:pathLst>
              <a:path w="2395287" h="2392293">
                <a:moveTo>
                  <a:pt x="0" y="0"/>
                </a:moveTo>
                <a:lnTo>
                  <a:pt x="2395287" y="0"/>
                </a:lnTo>
                <a:lnTo>
                  <a:pt x="2395287" y="2392293"/>
                </a:lnTo>
                <a:lnTo>
                  <a:pt x="0" y="2392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46156" y="1524882"/>
            <a:ext cx="2734391" cy="2734391"/>
          </a:xfrm>
          <a:custGeom>
            <a:avLst/>
            <a:gdLst/>
            <a:ahLst/>
            <a:cxnLst/>
            <a:rect l="l" t="t" r="r" b="b"/>
            <a:pathLst>
              <a:path w="2734391" h="2734391">
                <a:moveTo>
                  <a:pt x="0" y="0"/>
                </a:moveTo>
                <a:lnTo>
                  <a:pt x="2734391" y="0"/>
                </a:lnTo>
                <a:lnTo>
                  <a:pt x="2734391" y="2734391"/>
                </a:lnTo>
                <a:lnTo>
                  <a:pt x="0" y="2734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1265652">
            <a:off x="6885643" y="-1342404"/>
            <a:ext cx="5837735" cy="3810095"/>
            <a:chOff x="0" y="0"/>
            <a:chExt cx="19050000" cy="12433300"/>
          </a:xfrm>
        </p:grpSpPr>
        <p:sp>
          <p:nvSpPr>
            <p:cNvPr id="10" name="Freeform 10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5"/>
              <a:stretch>
                <a:fillRect t="-2037" b="-203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6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1265652">
            <a:off x="13703454" y="1167295"/>
            <a:ext cx="5837735" cy="3810095"/>
            <a:chOff x="0" y="0"/>
            <a:chExt cx="19050000" cy="12433300"/>
          </a:xfrm>
        </p:grpSpPr>
        <p:sp>
          <p:nvSpPr>
            <p:cNvPr id="13" name="Freeform 13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7"/>
              <a:stretch>
                <a:fillRect l="-8330" r="-83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6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32697" y="4953000"/>
            <a:ext cx="10561136" cy="170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15"/>
              </a:lnSpc>
              <a:spcBef>
                <a:spcPct val="0"/>
              </a:spcBef>
            </a:pPr>
            <a:r>
              <a:rPr lang="en-US" sz="9940">
                <a:solidFill>
                  <a:srgbClr val="FFFFFF"/>
                </a:solidFill>
                <a:latin typeface="Canva Sans Bold" panose="020B0803030501040103"/>
              </a:rPr>
              <a:t>HNT_DENTAL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1265652">
            <a:off x="14913021" y="6823090"/>
            <a:ext cx="5837735" cy="3810095"/>
            <a:chOff x="0" y="0"/>
            <a:chExt cx="19050000" cy="12433300"/>
          </a:xfrm>
        </p:grpSpPr>
        <p:sp>
          <p:nvSpPr>
            <p:cNvPr id="17" name="Freeform 17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8"/>
              <a:stretch>
                <a:fillRect t="-9728" b="-972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6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1265652">
            <a:off x="9206766" y="4525355"/>
            <a:ext cx="5837735" cy="3810095"/>
            <a:chOff x="0" y="0"/>
            <a:chExt cx="19050000" cy="12433300"/>
          </a:xfrm>
        </p:grpSpPr>
        <p:sp>
          <p:nvSpPr>
            <p:cNvPr id="20" name="Freeform 20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9"/>
              <a:stretch>
                <a:fillRect l="-13095" r="-1309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6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1" y="3746559"/>
            <a:ext cx="5765593" cy="3319144"/>
            <a:chOff x="2509" y="-119022"/>
            <a:chExt cx="1518510" cy="874178"/>
          </a:xfrm>
        </p:grpSpPr>
        <p:sp>
          <p:nvSpPr>
            <p:cNvPr id="3" name="Freeform 3"/>
            <p:cNvSpPr/>
            <p:nvPr/>
          </p:nvSpPr>
          <p:spPr>
            <a:xfrm>
              <a:off x="2509" y="8028"/>
              <a:ext cx="1518510" cy="619950"/>
            </a:xfrm>
            <a:custGeom>
              <a:avLst/>
              <a:gdLst/>
              <a:ahLst/>
              <a:cxnLst/>
              <a:rect l="l" t="t" r="r" b="b"/>
              <a:pathLst>
                <a:path w="1518510" h="619950">
                  <a:moveTo>
                    <a:pt x="68482" y="0"/>
                  </a:moveTo>
                  <a:lnTo>
                    <a:pt x="1450028" y="0"/>
                  </a:lnTo>
                  <a:cubicBezTo>
                    <a:pt x="1468191" y="0"/>
                    <a:pt x="1485609" y="7215"/>
                    <a:pt x="1498452" y="20058"/>
                  </a:cubicBezTo>
                  <a:cubicBezTo>
                    <a:pt x="1511295" y="32901"/>
                    <a:pt x="1518510" y="50319"/>
                    <a:pt x="1518510" y="68482"/>
                  </a:cubicBezTo>
                  <a:lnTo>
                    <a:pt x="1518510" y="551468"/>
                  </a:lnTo>
                  <a:cubicBezTo>
                    <a:pt x="1518510" y="569631"/>
                    <a:pt x="1511295" y="587049"/>
                    <a:pt x="1498452" y="599892"/>
                  </a:cubicBezTo>
                  <a:cubicBezTo>
                    <a:pt x="1485609" y="612735"/>
                    <a:pt x="1468191" y="619950"/>
                    <a:pt x="1450028" y="619950"/>
                  </a:cubicBezTo>
                  <a:lnTo>
                    <a:pt x="68482" y="619950"/>
                  </a:lnTo>
                  <a:cubicBezTo>
                    <a:pt x="50319" y="619950"/>
                    <a:pt x="32901" y="612735"/>
                    <a:pt x="20058" y="599892"/>
                  </a:cubicBezTo>
                  <a:cubicBezTo>
                    <a:pt x="7215" y="587049"/>
                    <a:pt x="0" y="569631"/>
                    <a:pt x="0" y="551468"/>
                  </a:cubicBezTo>
                  <a:lnTo>
                    <a:pt x="0" y="68482"/>
                  </a:lnTo>
                  <a:cubicBezTo>
                    <a:pt x="0" y="50319"/>
                    <a:pt x="7215" y="32901"/>
                    <a:pt x="20058" y="20058"/>
                  </a:cubicBezTo>
                  <a:cubicBezTo>
                    <a:pt x="32901" y="7215"/>
                    <a:pt x="50319" y="0"/>
                    <a:pt x="6848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855" y="-119022"/>
              <a:ext cx="1331085" cy="874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2C92D5"/>
                  </a:solidFill>
                  <a:latin typeface="Times New Roman" panose="02020603050405020304" charset="0"/>
                  <a:cs typeface="Times New Roman" panose="02020603050405020304" charset="0"/>
                </a:rPr>
                <a:t>Thiết kế đơn giản, dễ nhìn, dễ sử dụng.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48462" y="2635751"/>
            <a:ext cx="5393157" cy="3478586"/>
            <a:chOff x="0" y="0"/>
            <a:chExt cx="7190876" cy="46381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90876" cy="4638115"/>
            </a:xfrm>
            <a:custGeom>
              <a:avLst/>
              <a:gdLst/>
              <a:ahLst/>
              <a:cxnLst/>
              <a:rect l="l" t="t" r="r" b="b"/>
              <a:pathLst>
                <a:path w="7190876" h="4638115">
                  <a:moveTo>
                    <a:pt x="0" y="0"/>
                  </a:moveTo>
                  <a:lnTo>
                    <a:pt x="7190876" y="0"/>
                  </a:lnTo>
                  <a:lnTo>
                    <a:pt x="7190876" y="4638115"/>
                  </a:lnTo>
                  <a:lnTo>
                    <a:pt x="0" y="4638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073674" y="561861"/>
              <a:ext cx="3043528" cy="3043528"/>
            </a:xfrm>
            <a:custGeom>
              <a:avLst/>
              <a:gdLst/>
              <a:ahLst/>
              <a:cxnLst/>
              <a:rect l="l" t="t" r="r" b="b"/>
              <a:pathLst>
                <a:path w="3043528" h="3043528">
                  <a:moveTo>
                    <a:pt x="0" y="0"/>
                  </a:moveTo>
                  <a:lnTo>
                    <a:pt x="3043528" y="0"/>
                  </a:lnTo>
                  <a:lnTo>
                    <a:pt x="3043528" y="3043529"/>
                  </a:lnTo>
                  <a:lnTo>
                    <a:pt x="0" y="3043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198843" y="2214054"/>
            <a:ext cx="4488426" cy="2929446"/>
            <a:chOff x="0" y="0"/>
            <a:chExt cx="19050000" cy="12433300"/>
          </a:xfrm>
        </p:grpSpPr>
        <p:sp>
          <p:nvSpPr>
            <p:cNvPr id="9" name="Freeform 9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4"/>
              <a:stretch>
                <a:fillRect l="-11613" r="-1161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5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62979" y="8996165"/>
            <a:ext cx="12591915" cy="666223"/>
            <a:chOff x="0" y="0"/>
            <a:chExt cx="3633954" cy="1922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3955" cy="192268"/>
            </a:xfrm>
            <a:custGeom>
              <a:avLst/>
              <a:gdLst/>
              <a:ahLst/>
              <a:cxnLst/>
              <a:rect l="l" t="t" r="r" b="b"/>
              <a:pathLst>
                <a:path w="3633955" h="192268">
                  <a:moveTo>
                    <a:pt x="96134" y="0"/>
                  </a:moveTo>
                  <a:lnTo>
                    <a:pt x="3537820" y="0"/>
                  </a:lnTo>
                  <a:cubicBezTo>
                    <a:pt x="3563317" y="0"/>
                    <a:pt x="3587769" y="10128"/>
                    <a:pt x="3605798" y="28157"/>
                  </a:cubicBezTo>
                  <a:cubicBezTo>
                    <a:pt x="3623826" y="46186"/>
                    <a:pt x="3633955" y="70638"/>
                    <a:pt x="3633955" y="96134"/>
                  </a:cubicBezTo>
                  <a:lnTo>
                    <a:pt x="3633955" y="96134"/>
                  </a:lnTo>
                  <a:cubicBezTo>
                    <a:pt x="3633955" y="121630"/>
                    <a:pt x="3623826" y="146082"/>
                    <a:pt x="3605798" y="164111"/>
                  </a:cubicBezTo>
                  <a:cubicBezTo>
                    <a:pt x="3587769" y="182140"/>
                    <a:pt x="3563317" y="192268"/>
                    <a:pt x="3537820" y="192268"/>
                  </a:cubicBezTo>
                  <a:lnTo>
                    <a:pt x="96134" y="192268"/>
                  </a:lnTo>
                  <a:cubicBezTo>
                    <a:pt x="70638" y="192268"/>
                    <a:pt x="46186" y="182140"/>
                    <a:pt x="28157" y="164111"/>
                  </a:cubicBezTo>
                  <a:cubicBezTo>
                    <a:pt x="10128" y="146082"/>
                    <a:pt x="0" y="121630"/>
                    <a:pt x="0" y="96134"/>
                  </a:cubicBezTo>
                  <a:lnTo>
                    <a:pt x="0" y="96134"/>
                  </a:lnTo>
                  <a:cubicBezTo>
                    <a:pt x="0" y="70638"/>
                    <a:pt x="10128" y="46186"/>
                    <a:pt x="28157" y="28157"/>
                  </a:cubicBezTo>
                  <a:cubicBezTo>
                    <a:pt x="46186" y="10128"/>
                    <a:pt x="70638" y="0"/>
                    <a:pt x="9613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14488" tIns="14488" rIns="14488" bIns="14488" rtlCol="0" anchor="ctr"/>
            <a:lstStyle/>
            <a:p>
              <a:pPr algn="ctr">
                <a:lnSpc>
                  <a:spcPts val="241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188480" y="9097568"/>
            <a:ext cx="464127" cy="464127"/>
          </a:xfrm>
          <a:custGeom>
            <a:avLst/>
            <a:gdLst/>
            <a:ahLst/>
            <a:cxnLst/>
            <a:rect l="l" t="t" r="r" b="b"/>
            <a:pathLst>
              <a:path w="464127" h="464127">
                <a:moveTo>
                  <a:pt x="0" y="0"/>
                </a:moveTo>
                <a:lnTo>
                  <a:pt x="464127" y="0"/>
                </a:lnTo>
                <a:lnTo>
                  <a:pt x="464127" y="464127"/>
                </a:lnTo>
                <a:lnTo>
                  <a:pt x="0" y="464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229262" y="9106598"/>
            <a:ext cx="446068" cy="446068"/>
          </a:xfrm>
          <a:custGeom>
            <a:avLst/>
            <a:gdLst/>
            <a:ahLst/>
            <a:cxnLst/>
            <a:rect l="l" t="t" r="r" b="b"/>
            <a:pathLst>
              <a:path w="446068" h="446068">
                <a:moveTo>
                  <a:pt x="0" y="0"/>
                </a:moveTo>
                <a:lnTo>
                  <a:pt x="446068" y="0"/>
                </a:lnTo>
                <a:lnTo>
                  <a:pt x="446068" y="446068"/>
                </a:lnTo>
                <a:lnTo>
                  <a:pt x="0" y="446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054413" y="9106598"/>
            <a:ext cx="464127" cy="464127"/>
          </a:xfrm>
          <a:custGeom>
            <a:avLst/>
            <a:gdLst/>
            <a:ahLst/>
            <a:cxnLst/>
            <a:rect l="l" t="t" r="r" b="b"/>
            <a:pathLst>
              <a:path w="464127" h="464127">
                <a:moveTo>
                  <a:pt x="0" y="0"/>
                </a:moveTo>
                <a:lnTo>
                  <a:pt x="464127" y="0"/>
                </a:lnTo>
                <a:lnTo>
                  <a:pt x="464127" y="464126"/>
                </a:lnTo>
                <a:lnTo>
                  <a:pt x="0" y="4641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780120" y="9133932"/>
            <a:ext cx="2350683" cy="34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</a:pPr>
            <a:r>
              <a:rPr lang="en-US" sz="1960" u="sng">
                <a:solidFill>
                  <a:srgbClr val="000000"/>
                </a:solidFill>
                <a:latin typeface="Canva Sans" panose="020B0503030501040103"/>
                <a:hlinkClick r:id="rId12" tooltip="tel:888195313"/>
              </a:rPr>
              <a:t>0</a:t>
            </a:r>
            <a:r>
              <a:rPr lang="en-US" sz="1960">
                <a:solidFill>
                  <a:srgbClr val="000000"/>
                </a:solidFill>
                <a:latin typeface="Canva Sans" panose="020B0503030501040103"/>
              </a:rPr>
              <a:t>984118075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28780" y="9132721"/>
            <a:ext cx="3689760" cy="68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</a:pPr>
            <a:r>
              <a:rPr lang="en-US" sz="1960">
                <a:solidFill>
                  <a:srgbClr val="000000"/>
                </a:solidFill>
                <a:latin typeface="Canva Sans" panose="020B0503030501040103"/>
              </a:rPr>
              <a:t>hntdental@gmail.com</a:t>
            </a:r>
          </a:p>
          <a:p>
            <a:pPr>
              <a:lnSpc>
                <a:spcPts val="2745"/>
              </a:lnSpc>
              <a:spcBef>
                <a:spcPct val="0"/>
              </a:spcBef>
            </a:pPr>
            <a:endParaRPr lang="en-US" sz="1960">
              <a:solidFill>
                <a:srgbClr val="000000"/>
              </a:solidFill>
              <a:latin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841619" y="9133932"/>
            <a:ext cx="4613275" cy="34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</a:pPr>
            <a:r>
              <a:rPr lang="en-US" sz="1960">
                <a:solidFill>
                  <a:srgbClr val="000000"/>
                </a:solidFill>
                <a:latin typeface="Canva Sans" panose="020B0503030501040103"/>
              </a:rPr>
              <a:t>https://hntdental.azurewebsites.net/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2185" y="1341946"/>
            <a:ext cx="1968286" cy="769471"/>
            <a:chOff x="0" y="0"/>
            <a:chExt cx="518396" cy="202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396" cy="202659"/>
            </a:xfrm>
            <a:custGeom>
              <a:avLst/>
              <a:gdLst/>
              <a:ahLst/>
              <a:cxnLst/>
              <a:rect l="l" t="t" r="r" b="b"/>
              <a:pathLst>
                <a:path w="518396" h="202659">
                  <a:moveTo>
                    <a:pt x="101330" y="0"/>
                  </a:moveTo>
                  <a:lnTo>
                    <a:pt x="417067" y="0"/>
                  </a:lnTo>
                  <a:cubicBezTo>
                    <a:pt x="443941" y="0"/>
                    <a:pt x="469715" y="10676"/>
                    <a:pt x="488718" y="29679"/>
                  </a:cubicBezTo>
                  <a:cubicBezTo>
                    <a:pt x="507721" y="48682"/>
                    <a:pt x="518396" y="74455"/>
                    <a:pt x="518396" y="101330"/>
                  </a:cubicBezTo>
                  <a:lnTo>
                    <a:pt x="518396" y="101330"/>
                  </a:lnTo>
                  <a:cubicBezTo>
                    <a:pt x="518396" y="128204"/>
                    <a:pt x="507721" y="153977"/>
                    <a:pt x="488718" y="172980"/>
                  </a:cubicBezTo>
                  <a:cubicBezTo>
                    <a:pt x="469715" y="191983"/>
                    <a:pt x="443941" y="202659"/>
                    <a:pt x="417067" y="202659"/>
                  </a:cubicBezTo>
                  <a:lnTo>
                    <a:pt x="101330" y="202659"/>
                  </a:lnTo>
                  <a:cubicBezTo>
                    <a:pt x="74455" y="202659"/>
                    <a:pt x="48682" y="191983"/>
                    <a:pt x="29679" y="172980"/>
                  </a:cubicBezTo>
                  <a:cubicBezTo>
                    <a:pt x="10676" y="153977"/>
                    <a:pt x="0" y="128204"/>
                    <a:pt x="0" y="101330"/>
                  </a:cubicBezTo>
                  <a:lnTo>
                    <a:pt x="0" y="101330"/>
                  </a:lnTo>
                  <a:cubicBezTo>
                    <a:pt x="0" y="74455"/>
                    <a:pt x="10676" y="48682"/>
                    <a:pt x="29679" y="29679"/>
                  </a:cubicBezTo>
                  <a:cubicBezTo>
                    <a:pt x="48682" y="10676"/>
                    <a:pt x="74455" y="0"/>
                    <a:pt x="1013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000">
                  <a:solidFill>
                    <a:srgbClr val="4A9FED"/>
                  </a:solidFill>
                  <a:latin typeface="Canva Sans Bold" panose="020B0803030501040103"/>
                </a:rPr>
                <a:t>Đặt lịch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69934" y="1341946"/>
            <a:ext cx="1968286" cy="769471"/>
            <a:chOff x="0" y="0"/>
            <a:chExt cx="518396" cy="202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8396" cy="202659"/>
            </a:xfrm>
            <a:custGeom>
              <a:avLst/>
              <a:gdLst/>
              <a:ahLst/>
              <a:cxnLst/>
              <a:rect l="l" t="t" r="r" b="b"/>
              <a:pathLst>
                <a:path w="518396" h="202659">
                  <a:moveTo>
                    <a:pt x="101330" y="0"/>
                  </a:moveTo>
                  <a:lnTo>
                    <a:pt x="417067" y="0"/>
                  </a:lnTo>
                  <a:cubicBezTo>
                    <a:pt x="443941" y="0"/>
                    <a:pt x="469715" y="10676"/>
                    <a:pt x="488718" y="29679"/>
                  </a:cubicBezTo>
                  <a:cubicBezTo>
                    <a:pt x="507721" y="48682"/>
                    <a:pt x="518396" y="74455"/>
                    <a:pt x="518396" y="101330"/>
                  </a:cubicBezTo>
                  <a:lnTo>
                    <a:pt x="518396" y="101330"/>
                  </a:lnTo>
                  <a:cubicBezTo>
                    <a:pt x="518396" y="128204"/>
                    <a:pt x="507721" y="153977"/>
                    <a:pt x="488718" y="172980"/>
                  </a:cubicBezTo>
                  <a:cubicBezTo>
                    <a:pt x="469715" y="191983"/>
                    <a:pt x="443941" y="202659"/>
                    <a:pt x="417067" y="202659"/>
                  </a:cubicBezTo>
                  <a:lnTo>
                    <a:pt x="101330" y="202659"/>
                  </a:lnTo>
                  <a:cubicBezTo>
                    <a:pt x="74455" y="202659"/>
                    <a:pt x="48682" y="191983"/>
                    <a:pt x="29679" y="172980"/>
                  </a:cubicBezTo>
                  <a:cubicBezTo>
                    <a:pt x="10676" y="153977"/>
                    <a:pt x="0" y="128204"/>
                    <a:pt x="0" y="101330"/>
                  </a:cubicBezTo>
                  <a:lnTo>
                    <a:pt x="0" y="101330"/>
                  </a:lnTo>
                  <a:cubicBezTo>
                    <a:pt x="0" y="74455"/>
                    <a:pt x="10676" y="48682"/>
                    <a:pt x="29679" y="29679"/>
                  </a:cubicBezTo>
                  <a:cubicBezTo>
                    <a:pt x="48682" y="10676"/>
                    <a:pt x="74455" y="0"/>
                    <a:pt x="1013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4A9FED"/>
                  </a:solidFill>
                  <a:latin typeface="Canva Sans Bold" panose="020B0803030501040103"/>
                </a:rPr>
                <a:t>Tin Tức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941683" y="2900679"/>
            <a:ext cx="5678400" cy="3706102"/>
            <a:chOff x="0" y="0"/>
            <a:chExt cx="19050000" cy="12433300"/>
          </a:xfrm>
        </p:grpSpPr>
        <p:sp>
          <p:nvSpPr>
            <p:cNvPr id="9" name="Freeform 9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t="-5361" b="-536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62818" y="6836689"/>
            <a:ext cx="6036129" cy="2044994"/>
            <a:chOff x="0" y="0"/>
            <a:chExt cx="8048171" cy="272665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048171" cy="2726659"/>
              <a:chOff x="0" y="0"/>
              <a:chExt cx="11225990" cy="380327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225990" cy="3803279"/>
              </a:xfrm>
              <a:custGeom>
                <a:avLst/>
                <a:gdLst/>
                <a:ahLst/>
                <a:cxnLst/>
                <a:rect l="l" t="t" r="r" b="b"/>
                <a:pathLst>
                  <a:path w="11225990" h="3803279">
                    <a:moveTo>
                      <a:pt x="11101530" y="3803279"/>
                    </a:moveTo>
                    <a:lnTo>
                      <a:pt x="124460" y="3803279"/>
                    </a:lnTo>
                    <a:cubicBezTo>
                      <a:pt x="55880" y="3803279"/>
                      <a:pt x="0" y="3747399"/>
                      <a:pt x="0" y="367881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101530" y="0"/>
                    </a:lnTo>
                    <a:cubicBezTo>
                      <a:pt x="11170110" y="0"/>
                      <a:pt x="11225990" y="55880"/>
                      <a:pt x="11225990" y="124460"/>
                    </a:cubicBezTo>
                    <a:lnTo>
                      <a:pt x="11225990" y="3678819"/>
                    </a:lnTo>
                    <a:cubicBezTo>
                      <a:pt x="11225990" y="3747399"/>
                      <a:pt x="11170110" y="3803279"/>
                      <a:pt x="11101530" y="380327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55241" y="248270"/>
              <a:ext cx="6937689" cy="2192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4A9FED"/>
                  </a:solidFill>
                  <a:latin typeface="Canva Sans" panose="020B0503030501040103"/>
                </a:rPr>
                <a:t>Đưa ra những bài viết về răng miệng giúp người dùng nâng cao kiến thức về nha khoa, phòng ngừa bệnh.</a:t>
              </a:r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867128" y="2900679"/>
            <a:ext cx="5678400" cy="3706102"/>
            <a:chOff x="0" y="0"/>
            <a:chExt cx="19050000" cy="12433300"/>
          </a:xfrm>
        </p:grpSpPr>
        <p:sp>
          <p:nvSpPr>
            <p:cNvPr id="16" name="Freeform 16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4"/>
              <a:stretch>
                <a:fillRect l="-14679" r="-1467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r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88263" y="6836689"/>
            <a:ext cx="6036129" cy="2044994"/>
            <a:chOff x="0" y="0"/>
            <a:chExt cx="8048171" cy="272665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048171" cy="2726659"/>
              <a:chOff x="0" y="0"/>
              <a:chExt cx="11225990" cy="380327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225990" cy="3803279"/>
              </a:xfrm>
              <a:custGeom>
                <a:avLst/>
                <a:gdLst/>
                <a:ahLst/>
                <a:cxnLst/>
                <a:rect l="l" t="t" r="r" b="b"/>
                <a:pathLst>
                  <a:path w="11225990" h="3803279">
                    <a:moveTo>
                      <a:pt x="11101530" y="3803279"/>
                    </a:moveTo>
                    <a:lnTo>
                      <a:pt x="124460" y="3803279"/>
                    </a:lnTo>
                    <a:cubicBezTo>
                      <a:pt x="55880" y="3803279"/>
                      <a:pt x="0" y="3747399"/>
                      <a:pt x="0" y="367881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101530" y="0"/>
                    </a:lnTo>
                    <a:cubicBezTo>
                      <a:pt x="11170110" y="0"/>
                      <a:pt x="11225990" y="55880"/>
                      <a:pt x="11225990" y="124460"/>
                    </a:cubicBezTo>
                    <a:lnTo>
                      <a:pt x="11225990" y="3678819"/>
                    </a:lnTo>
                    <a:cubicBezTo>
                      <a:pt x="11225990" y="3747399"/>
                      <a:pt x="11170110" y="3803279"/>
                      <a:pt x="11101530" y="380327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55241" y="248270"/>
              <a:ext cx="6937689" cy="2192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4A9FED"/>
                  </a:solidFill>
                  <a:latin typeface="Canva Sans Bold" panose="020B0803030501040103"/>
                </a:rPr>
                <a:t>Giúp người dùng tìm kiếm dịch vụ, chọn và đặt lịch khám tùy theo bệnh một cách hiệu quả, chính xác.</a:t>
              </a:r>
            </a:p>
          </p:txBody>
        </p:sp>
      </p:grpSp>
      <p:grpSp>
        <p:nvGrpSpPr>
          <p:cNvPr id="23" name="Group 11"/>
          <p:cNvGrpSpPr/>
          <p:nvPr/>
        </p:nvGrpSpPr>
        <p:grpSpPr>
          <a:xfrm>
            <a:off x="10785043" y="6862724"/>
            <a:ext cx="6036129" cy="2044994"/>
            <a:chOff x="0" y="0"/>
            <a:chExt cx="8048171" cy="2726659"/>
          </a:xfrm>
        </p:grpSpPr>
        <p:grpSp>
          <p:nvGrpSpPr>
            <p:cNvPr id="24" name="Group 12"/>
            <p:cNvGrpSpPr/>
            <p:nvPr/>
          </p:nvGrpSpPr>
          <p:grpSpPr>
            <a:xfrm>
              <a:off x="0" y="0"/>
              <a:ext cx="8048171" cy="2726659"/>
              <a:chOff x="0" y="0"/>
              <a:chExt cx="11225990" cy="3803279"/>
            </a:xfrm>
          </p:grpSpPr>
          <p:sp>
            <p:nvSpPr>
              <p:cNvPr id="25" name="Freeform 13"/>
              <p:cNvSpPr/>
              <p:nvPr/>
            </p:nvSpPr>
            <p:spPr>
              <a:xfrm>
                <a:off x="0" y="0"/>
                <a:ext cx="11225990" cy="3803279"/>
              </a:xfrm>
              <a:custGeom>
                <a:avLst/>
                <a:gdLst/>
                <a:ahLst/>
                <a:cxnLst/>
                <a:rect l="l" t="t" r="r" b="b"/>
                <a:pathLst>
                  <a:path w="11225990" h="3803279">
                    <a:moveTo>
                      <a:pt x="11101530" y="3803279"/>
                    </a:moveTo>
                    <a:lnTo>
                      <a:pt x="124460" y="3803279"/>
                    </a:lnTo>
                    <a:cubicBezTo>
                      <a:pt x="55880" y="3803279"/>
                      <a:pt x="0" y="3747399"/>
                      <a:pt x="0" y="367881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101530" y="0"/>
                    </a:lnTo>
                    <a:cubicBezTo>
                      <a:pt x="11170110" y="0"/>
                      <a:pt x="11225990" y="55880"/>
                      <a:pt x="11225990" y="124460"/>
                    </a:cubicBezTo>
                    <a:lnTo>
                      <a:pt x="11225990" y="3678819"/>
                    </a:lnTo>
                    <a:cubicBezTo>
                      <a:pt x="11225990" y="3747399"/>
                      <a:pt x="11170110" y="3803279"/>
                      <a:pt x="11101530" y="380327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TextBox 14"/>
            <p:cNvSpPr txBox="1"/>
            <p:nvPr/>
          </p:nvSpPr>
          <p:spPr>
            <a:xfrm>
              <a:off x="555241" y="248270"/>
              <a:ext cx="6937689" cy="1722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4A9FED"/>
                  </a:solidFill>
                  <a:latin typeface="Times New Roman" panose="02020603050405020304" charset="0"/>
                  <a:cs typeface="Times New Roman" panose="02020603050405020304" charset="0"/>
                </a:rPr>
                <a:t>Đưa ra những bài viết về răng miệng giúp người dùng nâng cao kiến thức về nha khoa, phòng ngừa bệnh.</a:t>
              </a:r>
            </a:p>
          </p:txBody>
        </p:sp>
      </p:grpSp>
      <p:grpSp>
        <p:nvGrpSpPr>
          <p:cNvPr id="27" name="Group 18"/>
          <p:cNvGrpSpPr/>
          <p:nvPr/>
        </p:nvGrpSpPr>
        <p:grpSpPr>
          <a:xfrm>
            <a:off x="1710488" y="6862724"/>
            <a:ext cx="6036129" cy="2044994"/>
            <a:chOff x="0" y="0"/>
            <a:chExt cx="8048171" cy="2726659"/>
          </a:xfrm>
        </p:grpSpPr>
        <p:grpSp>
          <p:nvGrpSpPr>
            <p:cNvPr id="28" name="Group 19"/>
            <p:cNvGrpSpPr/>
            <p:nvPr/>
          </p:nvGrpSpPr>
          <p:grpSpPr>
            <a:xfrm>
              <a:off x="0" y="0"/>
              <a:ext cx="8048171" cy="2726659"/>
              <a:chOff x="0" y="0"/>
              <a:chExt cx="11225990" cy="3803279"/>
            </a:xfrm>
          </p:grpSpPr>
          <p:sp>
            <p:nvSpPr>
              <p:cNvPr id="29" name="Freeform 20"/>
              <p:cNvSpPr/>
              <p:nvPr/>
            </p:nvSpPr>
            <p:spPr>
              <a:xfrm>
                <a:off x="0" y="0"/>
                <a:ext cx="11225990" cy="3803279"/>
              </a:xfrm>
              <a:custGeom>
                <a:avLst/>
                <a:gdLst/>
                <a:ahLst/>
                <a:cxnLst/>
                <a:rect l="l" t="t" r="r" b="b"/>
                <a:pathLst>
                  <a:path w="11225990" h="3803279">
                    <a:moveTo>
                      <a:pt x="11101530" y="3803279"/>
                    </a:moveTo>
                    <a:lnTo>
                      <a:pt x="124460" y="3803279"/>
                    </a:lnTo>
                    <a:cubicBezTo>
                      <a:pt x="55880" y="3803279"/>
                      <a:pt x="0" y="3747399"/>
                      <a:pt x="0" y="367881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101530" y="0"/>
                    </a:lnTo>
                    <a:cubicBezTo>
                      <a:pt x="11170110" y="0"/>
                      <a:pt x="11225990" y="55880"/>
                      <a:pt x="11225990" y="124460"/>
                    </a:cubicBezTo>
                    <a:lnTo>
                      <a:pt x="11225990" y="3678819"/>
                    </a:lnTo>
                    <a:cubicBezTo>
                      <a:pt x="11225990" y="3747399"/>
                      <a:pt x="11170110" y="3803279"/>
                      <a:pt x="11101530" y="380327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" name="TextBox 21"/>
            <p:cNvSpPr txBox="1"/>
            <p:nvPr/>
          </p:nvSpPr>
          <p:spPr>
            <a:xfrm>
              <a:off x="555241" y="248270"/>
              <a:ext cx="6937689" cy="2192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4A9FED"/>
                  </a:solidFill>
                  <a:latin typeface="Times New Roman" panose="02020603050405020304" charset="0"/>
                  <a:cs typeface="Times New Roman" panose="02020603050405020304" charset="0"/>
                </a:rPr>
                <a:t>Giúp người dùng tìm kiếm dịch vụ, chọn và đặt lịch khám tùy theo bệnh một cách hiệu quả, chính xác.</a:t>
              </a:r>
            </a:p>
          </p:txBody>
        </p:sp>
      </p:grpSp>
      <p:sp>
        <p:nvSpPr>
          <p:cNvPr id="31" name="TextBox 22"/>
          <p:cNvSpPr txBox="1"/>
          <p:nvPr/>
        </p:nvSpPr>
        <p:spPr>
          <a:xfrm>
            <a:off x="5410321" y="114322"/>
            <a:ext cx="7836929" cy="149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5"/>
              </a:lnSpc>
            </a:pPr>
            <a:r>
              <a:rPr lang="en-US" sz="4160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Tập trung phát triển 2 tính năng chính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3962400" y="1465580"/>
            <a:ext cx="2163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Đặt Lịch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12954000" y="1465580"/>
            <a:ext cx="2163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Tin Tức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1860" y="5349492"/>
            <a:ext cx="5944384" cy="3559581"/>
            <a:chOff x="0" y="0"/>
            <a:chExt cx="7925846" cy="4746108"/>
          </a:xfrm>
        </p:grpSpPr>
        <p:sp>
          <p:nvSpPr>
            <p:cNvPr id="3" name="TextBox 3"/>
            <p:cNvSpPr txBox="1"/>
            <p:nvPr/>
          </p:nvSpPr>
          <p:spPr>
            <a:xfrm>
              <a:off x="0" y="2401334"/>
              <a:ext cx="7925846" cy="2126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70"/>
                </a:lnSpc>
                <a:spcBef>
                  <a:spcPct val="0"/>
                </a:spcBef>
              </a:pPr>
              <a:r>
                <a:rPr lang="en-US" sz="2335">
                  <a:solidFill>
                    <a:srgbClr val="4A9FED"/>
                  </a:solidFill>
                  <a:latin typeface="Canva Sans" panose="020B0503030501040103"/>
                </a:rPr>
                <a:t>Bản thuyết trình là công cụ dùng để</a:t>
              </a:r>
            </a:p>
            <a:p>
              <a:pPr>
                <a:lnSpc>
                  <a:spcPts val="3270"/>
                </a:lnSpc>
                <a:spcBef>
                  <a:spcPct val="0"/>
                </a:spcBef>
              </a:pPr>
              <a:r>
                <a:rPr lang="en-US" sz="2335">
                  <a:solidFill>
                    <a:srgbClr val="4A9FED"/>
                  </a:solidFill>
                  <a:latin typeface="Canva Sans" panose="020B0503030501040103"/>
                </a:rPr>
                <a:t>minh họa, giảng dạy, diễn thuyết, báo cáo và nhiều mục đích khác. Bài thuyết trình hầu hết được trình bày trước khán giả.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25846" cy="1913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0"/>
                </a:lnSpc>
                <a:spcBef>
                  <a:spcPct val="0"/>
                </a:spcBef>
              </a:pPr>
              <a:r>
                <a:rPr lang="en-US" sz="2780">
                  <a:solidFill>
                    <a:srgbClr val="4A9FED"/>
                  </a:solidFill>
                  <a:latin typeface="Canva Sans" panose="020B0503030501040103"/>
                </a:rPr>
                <a:t>Những người được nghỉ ngơi đầy đủ tận hưởng cuộc sống</a:t>
              </a:r>
            </a:p>
            <a:p>
              <a:pPr>
                <a:lnSpc>
                  <a:spcPts val="3890"/>
                </a:lnSpc>
                <a:spcBef>
                  <a:spcPct val="0"/>
                </a:spcBef>
              </a:pPr>
              <a:r>
                <a:rPr lang="en-US" sz="2780">
                  <a:solidFill>
                    <a:srgbClr val="4A9FED"/>
                  </a:solidFill>
                  <a:latin typeface="Canva Sans" panose="020B0503030501040103"/>
                </a:rPr>
                <a:t>nhiều hơn về lâu dài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619624">
            <a:off x="9248176" y="4344526"/>
            <a:ext cx="2233258" cy="2009932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376701" y="4814062"/>
            <a:ext cx="5976207" cy="3427880"/>
            <a:chOff x="0" y="0"/>
            <a:chExt cx="7981950" cy="4578350"/>
          </a:xfrm>
        </p:grpSpPr>
        <p:sp>
          <p:nvSpPr>
            <p:cNvPr id="7" name="Freeform 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27441" t="-15323" r="-25441" b="-10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010037" y="1028700"/>
            <a:ext cx="5976207" cy="3427880"/>
            <a:chOff x="0" y="0"/>
            <a:chExt cx="7981950" cy="4578350"/>
          </a:xfrm>
        </p:grpSpPr>
        <p:sp>
          <p:nvSpPr>
            <p:cNvPr id="13" name="Freeform 1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29998" r="-68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27381" y="6259433"/>
            <a:ext cx="1365313" cy="126974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02547" y="3525732"/>
            <a:ext cx="1365313" cy="1269741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>
            <a:off x="577867" y="6259433"/>
            <a:ext cx="3199852" cy="3167853"/>
          </a:xfrm>
          <a:custGeom>
            <a:avLst/>
            <a:gdLst/>
            <a:ahLst/>
            <a:cxnLst/>
            <a:rect l="l" t="t" r="r" b="b"/>
            <a:pathLst>
              <a:path w="3199852" h="3167853">
                <a:moveTo>
                  <a:pt x="0" y="0"/>
                </a:moveTo>
                <a:lnTo>
                  <a:pt x="3199852" y="0"/>
                </a:lnTo>
                <a:lnTo>
                  <a:pt x="3199852" y="3167853"/>
                </a:lnTo>
                <a:lnTo>
                  <a:pt x="0" y="3167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77867" y="4074878"/>
            <a:ext cx="6508707" cy="175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5"/>
              </a:lnSpc>
              <a:spcBef>
                <a:spcPct val="0"/>
              </a:spcBef>
            </a:pPr>
            <a:r>
              <a:rPr lang="en-US" sz="4890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Tính năng đặt lịch đơn giản chỉ vài click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143500"/>
            <a:ext cx="4395444" cy="281308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96028" y="2021567"/>
            <a:ext cx="6391922" cy="7113119"/>
            <a:chOff x="0" y="0"/>
            <a:chExt cx="8522563" cy="94841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22563" cy="5486400"/>
            </a:xfrm>
            <a:custGeom>
              <a:avLst/>
              <a:gdLst/>
              <a:ahLst/>
              <a:cxnLst/>
              <a:rect l="l" t="t" r="r" b="b"/>
              <a:pathLst>
                <a:path w="8522563" h="5486400">
                  <a:moveTo>
                    <a:pt x="0" y="0"/>
                  </a:moveTo>
                  <a:lnTo>
                    <a:pt x="8522563" y="0"/>
                  </a:lnTo>
                  <a:lnTo>
                    <a:pt x="852256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71087" y="3997759"/>
              <a:ext cx="6580390" cy="5486400"/>
            </a:xfrm>
            <a:custGeom>
              <a:avLst/>
              <a:gdLst/>
              <a:ahLst/>
              <a:cxnLst/>
              <a:rect l="l" t="t" r="r" b="b"/>
              <a:pathLst>
                <a:path w="6580390" h="5486400">
                  <a:moveTo>
                    <a:pt x="0" y="0"/>
                  </a:moveTo>
                  <a:lnTo>
                    <a:pt x="6580389" y="0"/>
                  </a:lnTo>
                  <a:lnTo>
                    <a:pt x="658038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99337" y="274746"/>
              <a:ext cx="6323889" cy="3671663"/>
            </a:xfrm>
            <a:custGeom>
              <a:avLst/>
              <a:gdLst/>
              <a:ahLst/>
              <a:cxnLst/>
              <a:rect l="l" t="t" r="r" b="b"/>
              <a:pathLst>
                <a:path w="6323889" h="3671663">
                  <a:moveTo>
                    <a:pt x="0" y="0"/>
                  </a:moveTo>
                  <a:lnTo>
                    <a:pt x="6323889" y="0"/>
                  </a:lnTo>
                  <a:lnTo>
                    <a:pt x="6323889" y="3671663"/>
                  </a:lnTo>
                  <a:lnTo>
                    <a:pt x="0" y="3671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5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08666" y="2227626"/>
            <a:ext cx="7183146" cy="2461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Dễ dàng quản lý lịch hẹn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Microsoft Office PowerPoint</Application>
  <PresentationFormat>Custom</PresentationFormat>
  <Paragraphs>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Arimo</vt:lpstr>
      <vt:lpstr>Times New Roman</vt:lpstr>
      <vt:lpstr>Calibri</vt:lpstr>
      <vt:lpstr>Canva Sans</vt:lpstr>
      <vt:lpstr>Canva Sans Bold</vt:lpstr>
      <vt:lpstr>Arial</vt:lpstr>
      <vt:lpstr>Clear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SWP391_G3_TTB</dc:title>
  <dc:creator/>
  <cp:lastModifiedBy>Huyen Nguyen</cp:lastModifiedBy>
  <cp:revision>3</cp:revision>
  <dcterms:created xsi:type="dcterms:W3CDTF">2006-08-16T00:00:00Z</dcterms:created>
  <dcterms:modified xsi:type="dcterms:W3CDTF">2023-07-19T10:16:18Z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7CC7C76B89AF4B688E167CF5D06C77D1</vt:lpwstr>
  </property>
  <property fmtid="{D5CDD505-2E9C-101B-9397-08002B2CF9AE}" pid="3" name="KSOProductBuildVer">
    <vt:lpwstr>1033-11.2.0.11537</vt:lpwstr>
  </property>
</Properties>
</file>